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19"/>
  </p:notesMasterIdLst>
  <p:sldIdLst>
    <p:sldId id="278" r:id="rId7"/>
    <p:sldId id="275" r:id="rId8"/>
    <p:sldId id="280" r:id="rId9"/>
    <p:sldId id="264" r:id="rId10"/>
    <p:sldId id="283" r:id="rId11"/>
    <p:sldId id="269" r:id="rId12"/>
    <p:sldId id="281" r:id="rId13"/>
    <p:sldId id="288" r:id="rId14"/>
    <p:sldId id="284" r:id="rId15"/>
    <p:sldId id="285" r:id="rId16"/>
    <p:sldId id="286" r:id="rId17"/>
    <p:sldId id="268" r:id="rId1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7BF308-F0E2-6AB2-F56D-493EEC7465D2}" name="Say Kate PROFESSIONAL SERVICES DWP COMMUNICATIONS" initials="SC" userId="S::kate.say@dwp.gov.uk::9854bc48-45d1-4f9a-b156-c4fc58bd97cd" providerId="AD"/>
  <p188:author id="{10AFAD1E-3473-F67E-E0B9-047D11742C2C}" name="Morton Teresa-Rae DWP PRESS OFFICE" initials="MTRDPO" userId="S::Teresa-Rae.Morton@dwp.gov.uk::648809ce-1868-481d-8ade-ed12a6d42250" providerId="AD"/>
  <p188:author id="{2D689522-8C8B-1E20-836C-3FC1F2BFC500}" name="Woodward Katie DWP COMMUNICATIONS DIRECTORATE" initials="WD" userId="S::katie.woodward@dwp.gov.uk::cb0814a3-c2fe-45fc-ac62-444a96f74451" providerId="AD"/>
  <p188:author id="{8CB02528-F3CC-26DE-26BB-7FE8C5853027}" name="Hudson Gillian Communications Directorate" initials="HD" userId="S::gillian.hudson@dwp.gov.uk::fb41349b-b485-408e-ba6a-50e20b16b3a0" providerId="AD"/>
  <p188:author id="{5BCE7728-D4B9-92B9-2AE5-26A5118DEB01}" name="Terry Chris DWP CAXTON HOUSE" initials="TH" userId="S::chris.terry@dwp.gov.uk::65b0d601-83db-4447-baec-b164967e29ff" providerId="AD"/>
  <p188:author id="{20A2C22D-372F-363F-F03D-604758DA51DB}" name="Harvey Laurence DWP DWP COMMUNICATIONS" initials="HC" userId="S::laurence.harvey@dwp.gov.uk::8a8aa511-6ca3-49ad-83df-d9f38a9dec12" providerId="AD"/>
  <p188:author id="{F26F954E-21E1-58C0-19E6-01714845F7A0}" name="Bailey Tom DWP DWP COMMUNICATIONS" initials="BC" userId="S::tom.bailey1@dwp.gov.uk::44927b44-8cab-4543-933b-a1aee2d98729" providerId="AD"/>
  <p188:author id="{7189E24E-9891-781E-FE9E-0908D132AA69}" name="Storey Mark DWP COMMUNICATIONS DIRECTORATE" initials="SD" userId="S::mark.storey@dwp.gov.uk::1aeac2a3-040f-45ca-89c9-6959a109d5fc" providerId="AD"/>
  <p188:author id="{80C21A6B-537C-36A7-15CD-C85A2B38E1BF}" name="Gosney Helen DWP SHEFFIELD HARTSHEAD SQUARE" initials="GS" userId="S::helen.gosney@dwp.gov.uk::6cd8edde-0239-4ee2-82d1-6e91c4de9a10" providerId="AD"/>
  <p188:author id="{A10A2872-F34F-4F3A-3AE2-46E37D30DEF4}" name="Hoyal Johanna POLICY GROUP LABOUR MARKET" initials="HM" userId="S::johanna.hoyal@dwp.gov.uk::3ba81df8-04fc-4130-8f98-31e035ed4797" providerId="AD"/>
  <p188:author id="{29FA249A-83FD-94EB-9136-08EC64D86A97}" name="Malagoni Max DWP COMMUNICATIONS" initials="MC" userId="S::max.malagoni@dwp.gov.uk::81421d65-ebda-4778-aa78-e92c38b9c5e5" providerId="AD"/>
  <p188:author id="{8154B3A8-E0EC-0722-167A-1F84D007C0FD}" name="Harvey Laurence DWP DWP COMMUNICATIONS" initials="HLDDC" userId="S::LAURENCE.HARVEY@DWP.GOV.UK::8a8aa511-6ca3-49ad-83df-d9f38a9dec12" providerId="AD"/>
  <p188:author id="{62D68AA9-2F91-13AE-AB65-F3051EDD2B62}" name="Burke Mike DWP PRESS OFFICE" initials="BMDPO" userId="S::MIKE.BURKE@DWP.GOV.UK::2a7311e1-7388-4c57-84f5-50723e444984" providerId="AD"/>
  <p188:author id="{398164BA-2E9A-3FAB-1082-6DDD3C101294}" name="Makin, Laura (HMRC Comms)" initials="MC" userId="S::laura.makin@hmrc.gov.uk::e35ce6b5-bb79-4f76-9062-eeaa3fa6a389" providerId="AD"/>
  <p188:author id="{AF1A6FBA-A9CE-493A-795D-1F0FB42FCBB3}" name="Smith Jenni DWP COMMUNICATIONS" initials="SC" userId="S::jenni.smith1@dwp.gov.uk::b6c51488-260b-4880-870f-aec46798fac7" providerId="AD"/>
  <p188:author id="{2F97CBC2-268E-DB0E-550F-8FABEC204BD1}" name="Tombleson, Connie (HMRC Comms)" initials="TC" userId="S::constance.tombleson1@hmrc.gov.uk::098f8f28-612b-431b-b5f0-4de563ff951c" providerId="AD"/>
  <p188:author id="{A2E19BC5-E37A-47C4-6F40-FDBA3C3C265D}" name="Hibbert Sian DWP COMMUNICATIONS DIRECTORATE" initials="HSDCD" userId="S::Sian.Hibbert1@dwp.gov.uk::9f9cfba0-f5f7-4d0e-a85c-65a92584916f" providerId="AD"/>
  <p188:author id="{78B192D3-3F27-5079-61B0-2AE0332A99BE}" name="Morton Teresa-Rae DWP PRESS OFFICE" initials="MO" userId="S::teresa-rae.morton@dwp.gov.uk::648809ce-1868-481d-8ade-ed12a6d42250" providerId="AD"/>
  <p188:author id="{37DA5CD4-75C6-A6DD-CA44-DB41041923F5}" name="Wenzerul Elizabeth Policy Group Universal Credit Policy" initials="WEPGUCP" userId="S::Elizabeth.Wenzerul@dwp.gov.uk::50669772-cde2-4d37-89a8-7e550131ed15" providerId="AD"/>
  <p188:author id="{A041D0FA-61DD-3B58-4663-539D6938E673}" name="Salter Alice DWP COMMUNICATIONS" initials="SC" userId="S::alice.salter@dwp.gov.uk::0e848ee2-c27f-46bd-8e35-33d267e4d35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avid Mortimer DWP Claimant Communications Unit" initials="DU" lastIdx="3" clrIdx="6">
    <p:extLst>
      <p:ext uri="{19B8F6BF-5375-455C-9EA6-DF929625EA0E}">
        <p15:presenceInfo xmlns:p15="http://schemas.microsoft.com/office/powerpoint/2012/main" userId="S::david.mortimer@dwp.gov.uk::677b5b91-fac7-47d3-8785-9a222ef20066" providerId="AD"/>
      </p:ext>
    </p:extLst>
  </p:cmAuthor>
  <p:cmAuthor id="1" name="Andrews Sally POLICY GROUP Pensioner Benefits, Carers Allowance  Up-rating" initials="ASPGPBCAUr" lastIdx="6" clrIdx="0">
    <p:extLst>
      <p:ext uri="{19B8F6BF-5375-455C-9EA6-DF929625EA0E}">
        <p15:presenceInfo xmlns:p15="http://schemas.microsoft.com/office/powerpoint/2012/main" userId="S::SALLY.ANDREWS@DWP.GOV.UK::10bb326f-0270-42c0-bba5-25aa64a6adbf" providerId="AD"/>
      </p:ext>
    </p:extLst>
  </p:cmAuthor>
  <p:cmAuthor id="8" name="Soane Alisa DWP Communications" initials="SC" lastIdx="6" clrIdx="7">
    <p:extLst>
      <p:ext uri="{19B8F6BF-5375-455C-9EA6-DF929625EA0E}">
        <p15:presenceInfo xmlns:p15="http://schemas.microsoft.com/office/powerpoint/2012/main" userId="S::alisa.soane@dwp.gov.uk::2c111b97-b1f4-4eb8-acec-78a123035511" providerId="AD"/>
      </p:ext>
    </p:extLst>
  </p:cmAuthor>
  <p:cmAuthor id="2" name="Harvey Laurence DWP DWP COMMUNICATIONS" initials="HLDDC" lastIdx="7" clrIdx="1">
    <p:extLst>
      <p:ext uri="{19B8F6BF-5375-455C-9EA6-DF929625EA0E}">
        <p15:presenceInfo xmlns:p15="http://schemas.microsoft.com/office/powerpoint/2012/main" userId="S::LAURENCE.HARVEY@DWP.GOV.UK::8a8aa511-6ca3-49ad-83df-d9f38a9dec12" providerId="AD"/>
      </p:ext>
    </p:extLst>
  </p:cmAuthor>
  <p:cmAuthor id="3" name="Hoyal Johanna POLICY GROUP LABOUR MARKET" initials="HJPGLM" lastIdx="4" clrIdx="2">
    <p:extLst>
      <p:ext uri="{19B8F6BF-5375-455C-9EA6-DF929625EA0E}">
        <p15:presenceInfo xmlns:p15="http://schemas.microsoft.com/office/powerpoint/2012/main" userId="S::JOHANNA.HOYAL@DWP.GOV.UK::3ba81df8-04fc-4130-8f98-31e035ed4797" providerId="AD"/>
      </p:ext>
    </p:extLst>
  </p:cmAuthor>
  <p:cmAuthor id="4" name="Pryce Dave POLICY GROUP Up-rating and Pensioner Benefits" initials="PB" lastIdx="2" clrIdx="3">
    <p:extLst>
      <p:ext uri="{19B8F6BF-5375-455C-9EA6-DF929625EA0E}">
        <p15:presenceInfo xmlns:p15="http://schemas.microsoft.com/office/powerpoint/2012/main" userId="S::dave.pryce@dwp.gov.uk::d0ee91d5-98fc-4796-ad24-d2fc4e23ff5d" providerId="AD"/>
      </p:ext>
    </p:extLst>
  </p:cmAuthor>
  <p:cmAuthor id="5" name="Soane Alisa DWP COMMUNICATIONS" initials="AS" lastIdx="2" clrIdx="4">
    <p:extLst>
      <p:ext uri="{19B8F6BF-5375-455C-9EA6-DF929625EA0E}">
        <p15:presenceInfo xmlns:p15="http://schemas.microsoft.com/office/powerpoint/2012/main" userId="Soane Alisa DWP COMMUNICATIONS" providerId="None"/>
      </p:ext>
    </p:extLst>
  </p:cmAuthor>
  <p:cmAuthor id="6" name="Bailey Tom DWP DWP COMMUNICATIONS" initials="BC" lastIdx="2" clrIdx="5">
    <p:extLst>
      <p:ext uri="{19B8F6BF-5375-455C-9EA6-DF929625EA0E}">
        <p15:presenceInfo xmlns:p15="http://schemas.microsoft.com/office/powerpoint/2012/main" userId="S::tom.bailey1@dwp.gov.uk::44927b44-8cab-4543-933b-a1aee2d987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C54"/>
    <a:srgbClr val="17623B"/>
    <a:srgbClr val="1E613E"/>
    <a:srgbClr val="285DB8"/>
    <a:srgbClr val="3064BF"/>
    <a:srgbClr val="396CC4"/>
    <a:srgbClr val="90A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1348E-A2F2-C145-8639-7EB57C37234F}" v="112" dt="2023-06-14T16:04:06.886"/>
    <p1510:client id="{3BEE241E-34B0-D510-2F4B-F263B12A0744}" v="231" dt="2023-06-16T10:18:12.518"/>
    <p1510:client id="{A2996A78-E125-4FC2-A60A-23E562F9D99C}" v="16" dt="2023-06-15T15:15:48.323"/>
    <p1510:client id="{C8E252BD-8C02-A94A-17BB-4F6865F71C23}" v="141" dt="2023-06-15T11:50:48.1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bbert Sian DWP COMMUNICATIONS DIRECTORATE" userId="S::sian.hibbert1@dwp.gov.uk::9f9cfba0-f5f7-4d0e-a85c-65a92584916f" providerId="AD" clId="Web-{68D284C2-C46D-6004-5B96-564C3D42CBCC}"/>
    <pc:docChg chg="addSld modSld">
      <pc:chgData name="Hibbert Sian DWP COMMUNICATIONS DIRECTORATE" userId="S::sian.hibbert1@dwp.gov.uk::9f9cfba0-f5f7-4d0e-a85c-65a92584916f" providerId="AD" clId="Web-{68D284C2-C46D-6004-5B96-564C3D42CBCC}" dt="2023-06-13T14:08:11.979" v="68"/>
      <pc:docMkLst>
        <pc:docMk/>
      </pc:docMkLst>
      <pc:sldChg chg="modSp">
        <pc:chgData name="Hibbert Sian DWP COMMUNICATIONS DIRECTORATE" userId="S::sian.hibbert1@dwp.gov.uk::9f9cfba0-f5f7-4d0e-a85c-65a92584916f" providerId="AD" clId="Web-{68D284C2-C46D-6004-5B96-564C3D42CBCC}" dt="2023-06-13T13:57:05.429" v="49"/>
        <pc:sldMkLst>
          <pc:docMk/>
          <pc:sldMk cId="3361181133" sldId="280"/>
        </pc:sldMkLst>
        <pc:graphicFrameChg chg="mod modGraphic">
          <ac:chgData name="Hibbert Sian DWP COMMUNICATIONS DIRECTORATE" userId="S::sian.hibbert1@dwp.gov.uk::9f9cfba0-f5f7-4d0e-a85c-65a92584916f" providerId="AD" clId="Web-{68D284C2-C46D-6004-5B96-564C3D42CBCC}" dt="2023-06-13T13:57:05.429" v="49"/>
          <ac:graphicFrameMkLst>
            <pc:docMk/>
            <pc:sldMk cId="3361181133" sldId="280"/>
            <ac:graphicFrameMk id="3" creationId="{24F7EF73-5AEF-6F81-2BB2-34228665927B}"/>
          </ac:graphicFrameMkLst>
        </pc:graphicFrameChg>
      </pc:sldChg>
      <pc:sldChg chg="modSp add replId">
        <pc:chgData name="Hibbert Sian DWP COMMUNICATIONS DIRECTORATE" userId="S::sian.hibbert1@dwp.gov.uk::9f9cfba0-f5f7-4d0e-a85c-65a92584916f" providerId="AD" clId="Web-{68D284C2-C46D-6004-5B96-564C3D42CBCC}" dt="2023-06-13T14:08:11.979" v="68"/>
        <pc:sldMkLst>
          <pc:docMk/>
          <pc:sldMk cId="3371546431" sldId="287"/>
        </pc:sldMkLst>
        <pc:spChg chg="mod">
          <ac:chgData name="Hibbert Sian DWP COMMUNICATIONS DIRECTORATE" userId="S::sian.hibbert1@dwp.gov.uk::9f9cfba0-f5f7-4d0e-a85c-65a92584916f" providerId="AD" clId="Web-{68D284C2-C46D-6004-5B96-564C3D42CBCC}" dt="2023-06-13T14:07:58.682" v="62" actId="20577"/>
          <ac:spMkLst>
            <pc:docMk/>
            <pc:sldMk cId="3371546431" sldId="287"/>
            <ac:spMk id="2" creationId="{581FE64E-C155-4C5C-B926-B7A709E8A926}"/>
          </ac:spMkLst>
        </pc:spChg>
        <pc:graphicFrameChg chg="mod modGraphic">
          <ac:chgData name="Hibbert Sian DWP COMMUNICATIONS DIRECTORATE" userId="S::sian.hibbert1@dwp.gov.uk::9f9cfba0-f5f7-4d0e-a85c-65a92584916f" providerId="AD" clId="Web-{68D284C2-C46D-6004-5B96-564C3D42CBCC}" dt="2023-06-13T14:08:11.979" v="68"/>
          <ac:graphicFrameMkLst>
            <pc:docMk/>
            <pc:sldMk cId="3371546431" sldId="287"/>
            <ac:graphicFrameMk id="9" creationId="{66CFAF06-014A-45BC-9020-712FB4399AB6}"/>
          </ac:graphicFrameMkLst>
        </pc:graphicFrameChg>
      </pc:sldChg>
    </pc:docChg>
  </pc:docChgLst>
  <pc:docChgLst>
    <pc:chgData name="Hibbert Sian DWP COMMUNICATIONS DIRECTORATE" userId="S::sian.hibbert1@dwp.gov.uk::9f9cfba0-f5f7-4d0e-a85c-65a92584916f" providerId="AD" clId="Web-{3BEE241E-34B0-D510-2F4B-F263B12A0744}"/>
    <pc:docChg chg="modSld">
      <pc:chgData name="Hibbert Sian DWP COMMUNICATIONS DIRECTORATE" userId="S::sian.hibbert1@dwp.gov.uk::9f9cfba0-f5f7-4d0e-a85c-65a92584916f" providerId="AD" clId="Web-{3BEE241E-34B0-D510-2F4B-F263B12A0744}" dt="2023-06-16T10:18:12.518" v="182" actId="14100"/>
      <pc:docMkLst>
        <pc:docMk/>
      </pc:docMkLst>
      <pc:sldChg chg="modSp">
        <pc:chgData name="Hibbert Sian DWP COMMUNICATIONS DIRECTORATE" userId="S::sian.hibbert1@dwp.gov.uk::9f9cfba0-f5f7-4d0e-a85c-65a92584916f" providerId="AD" clId="Web-{3BEE241E-34B0-D510-2F4B-F263B12A0744}" dt="2023-06-16T10:05:58.055" v="39" actId="20577"/>
        <pc:sldMkLst>
          <pc:docMk/>
          <pc:sldMk cId="2122682427" sldId="264"/>
        </pc:sldMkLst>
        <pc:spChg chg="mod">
          <ac:chgData name="Hibbert Sian DWP COMMUNICATIONS DIRECTORATE" userId="S::sian.hibbert1@dwp.gov.uk::9f9cfba0-f5f7-4d0e-a85c-65a92584916f" providerId="AD" clId="Web-{3BEE241E-34B0-D510-2F4B-F263B12A0744}" dt="2023-06-16T10:05:58.055" v="39" actId="20577"/>
          <ac:spMkLst>
            <pc:docMk/>
            <pc:sldMk cId="2122682427" sldId="264"/>
            <ac:spMk id="4164" creationId="{294C1DC7-7810-427F-97A9-765DB9E5FB76}"/>
          </ac:spMkLst>
        </pc:spChg>
      </pc:sldChg>
      <pc:sldChg chg="modSp">
        <pc:chgData name="Hibbert Sian DWP COMMUNICATIONS DIRECTORATE" userId="S::sian.hibbert1@dwp.gov.uk::9f9cfba0-f5f7-4d0e-a85c-65a92584916f" providerId="AD" clId="Web-{3BEE241E-34B0-D510-2F4B-F263B12A0744}" dt="2023-06-16T10:16:21.452" v="173" actId="20577"/>
        <pc:sldMkLst>
          <pc:docMk/>
          <pc:sldMk cId="3445182252" sldId="268"/>
        </pc:sldMkLst>
        <pc:spChg chg="mod">
          <ac:chgData name="Hibbert Sian DWP COMMUNICATIONS DIRECTORATE" userId="S::sian.hibbert1@dwp.gov.uk::9f9cfba0-f5f7-4d0e-a85c-65a92584916f" providerId="AD" clId="Web-{3BEE241E-34B0-D510-2F4B-F263B12A0744}" dt="2023-06-16T10:16:21.452" v="173" actId="20577"/>
          <ac:spMkLst>
            <pc:docMk/>
            <pc:sldMk cId="3445182252" sldId="268"/>
            <ac:spMk id="3" creationId="{294C1DC7-7810-427F-97A9-765DB9E5FB76}"/>
          </ac:spMkLst>
        </pc:spChg>
      </pc:sldChg>
      <pc:sldChg chg="modSp">
        <pc:chgData name="Hibbert Sian DWP COMMUNICATIONS DIRECTORATE" userId="S::sian.hibbert1@dwp.gov.uk::9f9cfba0-f5f7-4d0e-a85c-65a92584916f" providerId="AD" clId="Web-{3BEE241E-34B0-D510-2F4B-F263B12A0744}" dt="2023-06-16T10:07:28.246" v="49" actId="20577"/>
        <pc:sldMkLst>
          <pc:docMk/>
          <pc:sldMk cId="2287932792" sldId="269"/>
        </pc:sldMkLst>
        <pc:spChg chg="mod">
          <ac:chgData name="Hibbert Sian DWP COMMUNICATIONS DIRECTORATE" userId="S::sian.hibbert1@dwp.gov.uk::9f9cfba0-f5f7-4d0e-a85c-65a92584916f" providerId="AD" clId="Web-{3BEE241E-34B0-D510-2F4B-F263B12A0744}" dt="2023-06-16T10:07:28.246" v="49" actId="20577"/>
          <ac:spMkLst>
            <pc:docMk/>
            <pc:sldMk cId="2287932792" sldId="269"/>
            <ac:spMk id="3" creationId="{294C1DC7-7810-427F-97A9-765DB9E5FB76}"/>
          </ac:spMkLst>
        </pc:spChg>
      </pc:sldChg>
      <pc:sldChg chg="modSp">
        <pc:chgData name="Hibbert Sian DWP COMMUNICATIONS DIRECTORATE" userId="S::sian.hibbert1@dwp.gov.uk::9f9cfba0-f5f7-4d0e-a85c-65a92584916f" providerId="AD" clId="Web-{3BEE241E-34B0-D510-2F4B-F263B12A0744}" dt="2023-06-16T10:05:08.694" v="37" actId="20577"/>
        <pc:sldMkLst>
          <pc:docMk/>
          <pc:sldMk cId="1958557795" sldId="275"/>
        </pc:sldMkLst>
        <pc:spChg chg="mod">
          <ac:chgData name="Hibbert Sian DWP COMMUNICATIONS DIRECTORATE" userId="S::sian.hibbert1@dwp.gov.uk::9f9cfba0-f5f7-4d0e-a85c-65a92584916f" providerId="AD" clId="Web-{3BEE241E-34B0-D510-2F4B-F263B12A0744}" dt="2023-06-16T10:05:08.694" v="37" actId="20577"/>
          <ac:spMkLst>
            <pc:docMk/>
            <pc:sldMk cId="1958557795" sldId="275"/>
            <ac:spMk id="3" creationId="{70330748-37FF-7784-6076-F69FE0E7740F}"/>
          </ac:spMkLst>
        </pc:spChg>
      </pc:sldChg>
      <pc:sldChg chg="modSp">
        <pc:chgData name="Hibbert Sian DWP COMMUNICATIONS DIRECTORATE" userId="S::sian.hibbert1@dwp.gov.uk::9f9cfba0-f5f7-4d0e-a85c-65a92584916f" providerId="AD" clId="Web-{3BEE241E-34B0-D510-2F4B-F263B12A0744}" dt="2023-06-16T10:12:38.663" v="133" actId="20577"/>
        <pc:sldMkLst>
          <pc:docMk/>
          <pc:sldMk cId="2677336679" sldId="281"/>
        </pc:sldMkLst>
        <pc:spChg chg="mod">
          <ac:chgData name="Hibbert Sian DWP COMMUNICATIONS DIRECTORATE" userId="S::sian.hibbert1@dwp.gov.uk::9f9cfba0-f5f7-4d0e-a85c-65a92584916f" providerId="AD" clId="Web-{3BEE241E-34B0-D510-2F4B-F263B12A0744}" dt="2023-06-16T10:12:38.663" v="133" actId="20577"/>
          <ac:spMkLst>
            <pc:docMk/>
            <pc:sldMk cId="2677336679" sldId="281"/>
            <ac:spMk id="3" creationId="{294C1DC7-7810-427F-97A9-765DB9E5FB76}"/>
          </ac:spMkLst>
        </pc:spChg>
      </pc:sldChg>
      <pc:sldChg chg="modSp">
        <pc:chgData name="Hibbert Sian DWP COMMUNICATIONS DIRECTORATE" userId="S::sian.hibbert1@dwp.gov.uk::9f9cfba0-f5f7-4d0e-a85c-65a92584916f" providerId="AD" clId="Web-{3BEE241E-34B0-D510-2F4B-F263B12A0744}" dt="2023-06-16T08:28:06.665" v="9" actId="20577"/>
        <pc:sldMkLst>
          <pc:docMk/>
          <pc:sldMk cId="997588641" sldId="284"/>
        </pc:sldMkLst>
        <pc:spChg chg="mod ord">
          <ac:chgData name="Hibbert Sian DWP COMMUNICATIONS DIRECTORATE" userId="S::sian.hibbert1@dwp.gov.uk::9f9cfba0-f5f7-4d0e-a85c-65a92584916f" providerId="AD" clId="Web-{3BEE241E-34B0-D510-2F4B-F263B12A0744}" dt="2023-06-16T08:28:06.665" v="9" actId="20577"/>
          <ac:spMkLst>
            <pc:docMk/>
            <pc:sldMk cId="997588641" sldId="284"/>
            <ac:spMk id="19" creationId="{347C671B-7D32-8E38-7737-C9BA3F78B786}"/>
          </ac:spMkLst>
        </pc:spChg>
      </pc:sldChg>
      <pc:sldChg chg="modSp">
        <pc:chgData name="Hibbert Sian DWP COMMUNICATIONS DIRECTORATE" userId="S::sian.hibbert1@dwp.gov.uk::9f9cfba0-f5f7-4d0e-a85c-65a92584916f" providerId="AD" clId="Web-{3BEE241E-34B0-D510-2F4B-F263B12A0744}" dt="2023-06-16T10:15:58.873" v="171"/>
        <pc:sldMkLst>
          <pc:docMk/>
          <pc:sldMk cId="3676304224" sldId="285"/>
        </pc:sldMkLst>
        <pc:graphicFrameChg chg="mod modGraphic">
          <ac:chgData name="Hibbert Sian DWP COMMUNICATIONS DIRECTORATE" userId="S::sian.hibbert1@dwp.gov.uk::9f9cfba0-f5f7-4d0e-a85c-65a92584916f" providerId="AD" clId="Web-{3BEE241E-34B0-D510-2F4B-F263B12A0744}" dt="2023-06-16T10:15:58.873" v="171"/>
          <ac:graphicFrameMkLst>
            <pc:docMk/>
            <pc:sldMk cId="3676304224" sldId="285"/>
            <ac:graphicFrameMk id="9" creationId="{66CFAF06-014A-45BC-9020-712FB4399AB6}"/>
          </ac:graphicFrameMkLst>
        </pc:graphicFrameChg>
      </pc:sldChg>
      <pc:sldChg chg="addSp delSp modSp delAnim">
        <pc:chgData name="Hibbert Sian DWP COMMUNICATIONS DIRECTORATE" userId="S::sian.hibbert1@dwp.gov.uk::9f9cfba0-f5f7-4d0e-a85c-65a92584916f" providerId="AD" clId="Web-{3BEE241E-34B0-D510-2F4B-F263B12A0744}" dt="2023-06-16T10:18:12.518" v="182" actId="14100"/>
        <pc:sldMkLst>
          <pc:docMk/>
          <pc:sldMk cId="2326651638" sldId="286"/>
        </pc:sldMkLst>
        <pc:spChg chg="mod">
          <ac:chgData name="Hibbert Sian DWP COMMUNICATIONS DIRECTORATE" userId="S::sian.hibbert1@dwp.gov.uk::9f9cfba0-f5f7-4d0e-a85c-65a92584916f" providerId="AD" clId="Web-{3BEE241E-34B0-D510-2F4B-F263B12A0744}" dt="2023-06-16T08:28:56.401" v="12" actId="20577"/>
          <ac:spMkLst>
            <pc:docMk/>
            <pc:sldMk cId="2326651638" sldId="286"/>
            <ac:spMk id="11" creationId="{9320EC94-8585-E93B-B455-C61CD4B9FA59}"/>
          </ac:spMkLst>
        </pc:spChg>
        <pc:picChg chg="add del mod">
          <ac:chgData name="Hibbert Sian DWP COMMUNICATIONS DIRECTORATE" userId="S::sian.hibbert1@dwp.gov.uk::9f9cfba0-f5f7-4d0e-a85c-65a92584916f" providerId="AD" clId="Web-{3BEE241E-34B0-D510-2F4B-F263B12A0744}" dt="2023-06-16T10:17:34.314" v="178"/>
          <ac:picMkLst>
            <pc:docMk/>
            <pc:sldMk cId="2326651638" sldId="286"/>
            <ac:picMk id="3" creationId="{A244EE52-B196-4951-4E16-B44E7AB2DEE2}"/>
          </ac:picMkLst>
        </pc:picChg>
        <pc:picChg chg="del">
          <ac:chgData name="Hibbert Sian DWP COMMUNICATIONS DIRECTORATE" userId="S::sian.hibbert1@dwp.gov.uk::9f9cfba0-f5f7-4d0e-a85c-65a92584916f" providerId="AD" clId="Web-{3BEE241E-34B0-D510-2F4B-F263B12A0744}" dt="2023-06-16T10:17:24.782" v="175"/>
          <ac:picMkLst>
            <pc:docMk/>
            <pc:sldMk cId="2326651638" sldId="286"/>
            <ac:picMk id="5" creationId="{6BD392B9-19DA-73D9-BBC1-A4992CBFD1F6}"/>
          </ac:picMkLst>
        </pc:picChg>
        <pc:picChg chg="add mod">
          <ac:chgData name="Hibbert Sian DWP COMMUNICATIONS DIRECTORATE" userId="S::sian.hibbert1@dwp.gov.uk::9f9cfba0-f5f7-4d0e-a85c-65a92584916f" providerId="AD" clId="Web-{3BEE241E-34B0-D510-2F4B-F263B12A0744}" dt="2023-06-16T10:18:12.518" v="182" actId="14100"/>
          <ac:picMkLst>
            <pc:docMk/>
            <pc:sldMk cId="2326651638" sldId="286"/>
            <ac:picMk id="14" creationId="{4206AD65-4EEA-1CF3-4BF0-ACA6F20383C5}"/>
          </ac:picMkLst>
        </pc:picChg>
      </pc:sldChg>
      <pc:sldChg chg="modSp">
        <pc:chgData name="Hibbert Sian DWP COMMUNICATIONS DIRECTORATE" userId="S::sian.hibbert1@dwp.gov.uk::9f9cfba0-f5f7-4d0e-a85c-65a92584916f" providerId="AD" clId="Web-{3BEE241E-34B0-D510-2F4B-F263B12A0744}" dt="2023-06-16T10:15:01.777" v="143" actId="20577"/>
        <pc:sldMkLst>
          <pc:docMk/>
          <pc:sldMk cId="1030865213" sldId="288"/>
        </pc:sldMkLst>
        <pc:spChg chg="mod">
          <ac:chgData name="Hibbert Sian DWP COMMUNICATIONS DIRECTORATE" userId="S::sian.hibbert1@dwp.gov.uk::9f9cfba0-f5f7-4d0e-a85c-65a92584916f" providerId="AD" clId="Web-{3BEE241E-34B0-D510-2F4B-F263B12A0744}" dt="2023-06-16T10:15:01.777" v="143" actId="20577"/>
          <ac:spMkLst>
            <pc:docMk/>
            <pc:sldMk cId="1030865213" sldId="288"/>
            <ac:spMk id="3" creationId="{294C1DC7-7810-427F-97A9-765DB9E5FB76}"/>
          </ac:spMkLst>
        </pc:spChg>
      </pc:sldChg>
    </pc:docChg>
  </pc:docChgLst>
  <pc:docChgLst>
    <pc:chgData name="Hibbert Sian DWP COMMUNICATIONS DIRECTORATE" userId="9f9cfba0-f5f7-4d0e-a85c-65a92584916f" providerId="ADAL" clId="{A2996A78-E125-4FC2-A60A-23E562F9D99C}"/>
    <pc:docChg chg="undo redo custSel addSld delSld modSld sldOrd">
      <pc:chgData name="Hibbert Sian DWP COMMUNICATIONS DIRECTORATE" userId="9f9cfba0-f5f7-4d0e-a85c-65a92584916f" providerId="ADAL" clId="{A2996A78-E125-4FC2-A60A-23E562F9D99C}" dt="2023-06-15T15:16:19.037" v="701" actId="20577"/>
      <pc:docMkLst>
        <pc:docMk/>
      </pc:docMkLst>
      <pc:sldChg chg="modSp mod">
        <pc:chgData name="Hibbert Sian DWP COMMUNICATIONS DIRECTORATE" userId="9f9cfba0-f5f7-4d0e-a85c-65a92584916f" providerId="ADAL" clId="{A2996A78-E125-4FC2-A60A-23E562F9D99C}" dt="2023-06-15T15:16:19.037" v="701" actId="20577"/>
        <pc:sldMkLst>
          <pc:docMk/>
          <pc:sldMk cId="3445182252" sldId="268"/>
        </pc:sldMkLst>
        <pc:spChg chg="mod">
          <ac:chgData name="Hibbert Sian DWP COMMUNICATIONS DIRECTORATE" userId="9f9cfba0-f5f7-4d0e-a85c-65a92584916f" providerId="ADAL" clId="{A2996A78-E125-4FC2-A60A-23E562F9D99C}" dt="2023-06-15T15:16:19.037" v="701" actId="20577"/>
          <ac:spMkLst>
            <pc:docMk/>
            <pc:sldMk cId="3445182252" sldId="268"/>
            <ac:spMk id="3" creationId="{294C1DC7-7810-427F-97A9-765DB9E5FB76}"/>
          </ac:spMkLst>
        </pc:spChg>
      </pc:sldChg>
      <pc:sldChg chg="modSp mod">
        <pc:chgData name="Hibbert Sian DWP COMMUNICATIONS DIRECTORATE" userId="9f9cfba0-f5f7-4d0e-a85c-65a92584916f" providerId="ADAL" clId="{A2996A78-E125-4FC2-A60A-23E562F9D99C}" dt="2023-06-15T14:30:46" v="313" actId="20577"/>
        <pc:sldMkLst>
          <pc:docMk/>
          <pc:sldMk cId="2287932792" sldId="269"/>
        </pc:sldMkLst>
        <pc:spChg chg="mod">
          <ac:chgData name="Hibbert Sian DWP COMMUNICATIONS DIRECTORATE" userId="9f9cfba0-f5f7-4d0e-a85c-65a92584916f" providerId="ADAL" clId="{A2996A78-E125-4FC2-A60A-23E562F9D99C}" dt="2023-06-15T14:30:46" v="313" actId="20577"/>
          <ac:spMkLst>
            <pc:docMk/>
            <pc:sldMk cId="2287932792" sldId="269"/>
            <ac:spMk id="3" creationId="{294C1DC7-7810-427F-97A9-765DB9E5FB76}"/>
          </ac:spMkLst>
        </pc:spChg>
      </pc:sldChg>
      <pc:sldChg chg="modSp mod">
        <pc:chgData name="Hibbert Sian DWP COMMUNICATIONS DIRECTORATE" userId="9f9cfba0-f5f7-4d0e-a85c-65a92584916f" providerId="ADAL" clId="{A2996A78-E125-4FC2-A60A-23E562F9D99C}" dt="2023-06-15T14:32:45.536" v="391" actId="20577"/>
        <pc:sldMkLst>
          <pc:docMk/>
          <pc:sldMk cId="2677336679" sldId="281"/>
        </pc:sldMkLst>
        <pc:spChg chg="mod">
          <ac:chgData name="Hibbert Sian DWP COMMUNICATIONS DIRECTORATE" userId="9f9cfba0-f5f7-4d0e-a85c-65a92584916f" providerId="ADAL" clId="{A2996A78-E125-4FC2-A60A-23E562F9D99C}" dt="2023-06-15T14:32:45.536" v="391" actId="20577"/>
          <ac:spMkLst>
            <pc:docMk/>
            <pc:sldMk cId="2677336679" sldId="281"/>
            <ac:spMk id="3" creationId="{294C1DC7-7810-427F-97A9-765DB9E5FB76}"/>
          </ac:spMkLst>
        </pc:spChg>
      </pc:sldChg>
      <pc:sldChg chg="ord">
        <pc:chgData name="Hibbert Sian DWP COMMUNICATIONS DIRECTORATE" userId="9f9cfba0-f5f7-4d0e-a85c-65a92584916f" providerId="ADAL" clId="{A2996A78-E125-4FC2-A60A-23E562F9D99C}" dt="2023-06-15T15:14:56.796" v="680"/>
        <pc:sldMkLst>
          <pc:docMk/>
          <pc:sldMk cId="2392092792" sldId="283"/>
        </pc:sldMkLst>
      </pc:sldChg>
      <pc:sldChg chg="modSp mod">
        <pc:chgData name="Hibbert Sian DWP COMMUNICATIONS DIRECTORATE" userId="9f9cfba0-f5f7-4d0e-a85c-65a92584916f" providerId="ADAL" clId="{A2996A78-E125-4FC2-A60A-23E562F9D99C}" dt="2023-06-15T15:00:24.761" v="531" actId="1076"/>
        <pc:sldMkLst>
          <pc:docMk/>
          <pc:sldMk cId="997588641" sldId="284"/>
        </pc:sldMkLst>
        <pc:spChg chg="mod">
          <ac:chgData name="Hibbert Sian DWP COMMUNICATIONS DIRECTORATE" userId="9f9cfba0-f5f7-4d0e-a85c-65a92584916f" providerId="ADAL" clId="{A2996A78-E125-4FC2-A60A-23E562F9D99C}" dt="2023-06-15T15:00:24.761" v="531" actId="1076"/>
          <ac:spMkLst>
            <pc:docMk/>
            <pc:sldMk cId="997588641" sldId="284"/>
            <ac:spMk id="17" creationId="{8A3BD6E8-A160-1C7D-9D61-6DA71B4059A3}"/>
          </ac:spMkLst>
        </pc:spChg>
        <pc:spChg chg="mod">
          <ac:chgData name="Hibbert Sian DWP COMMUNICATIONS DIRECTORATE" userId="9f9cfba0-f5f7-4d0e-a85c-65a92584916f" providerId="ADAL" clId="{A2996A78-E125-4FC2-A60A-23E562F9D99C}" dt="2023-06-15T14:44:36.989" v="426" actId="14100"/>
          <ac:spMkLst>
            <pc:docMk/>
            <pc:sldMk cId="997588641" sldId="284"/>
            <ac:spMk id="19" creationId="{347C671B-7D32-8E38-7737-C9BA3F78B786}"/>
          </ac:spMkLst>
        </pc:spChg>
        <pc:graphicFrameChg chg="modGraphic">
          <ac:chgData name="Hibbert Sian DWP COMMUNICATIONS DIRECTORATE" userId="9f9cfba0-f5f7-4d0e-a85c-65a92584916f" providerId="ADAL" clId="{A2996A78-E125-4FC2-A60A-23E562F9D99C}" dt="2023-06-15T14:44:54.732" v="427" actId="14734"/>
          <ac:graphicFrameMkLst>
            <pc:docMk/>
            <pc:sldMk cId="997588641" sldId="284"/>
            <ac:graphicFrameMk id="7" creationId="{6D90EA59-C18A-9904-6DA3-D04C48A7982A}"/>
          </ac:graphicFrameMkLst>
        </pc:graphicFrameChg>
      </pc:sldChg>
      <pc:sldChg chg="modSp mod">
        <pc:chgData name="Hibbert Sian DWP COMMUNICATIONS DIRECTORATE" userId="9f9cfba0-f5f7-4d0e-a85c-65a92584916f" providerId="ADAL" clId="{A2996A78-E125-4FC2-A60A-23E562F9D99C}" dt="2023-06-15T14:53:24.162" v="447" actId="20577"/>
        <pc:sldMkLst>
          <pc:docMk/>
          <pc:sldMk cId="3676304224" sldId="285"/>
        </pc:sldMkLst>
        <pc:graphicFrameChg chg="mod modGraphic">
          <ac:chgData name="Hibbert Sian DWP COMMUNICATIONS DIRECTORATE" userId="9f9cfba0-f5f7-4d0e-a85c-65a92584916f" providerId="ADAL" clId="{A2996A78-E125-4FC2-A60A-23E562F9D99C}" dt="2023-06-15T14:53:24.162" v="447" actId="20577"/>
          <ac:graphicFrameMkLst>
            <pc:docMk/>
            <pc:sldMk cId="3676304224" sldId="285"/>
            <ac:graphicFrameMk id="9" creationId="{66CFAF06-014A-45BC-9020-712FB4399AB6}"/>
          </ac:graphicFrameMkLst>
        </pc:graphicFrameChg>
      </pc:sldChg>
      <pc:sldChg chg="addSp modSp add del mod modAnim">
        <pc:chgData name="Hibbert Sian DWP COMMUNICATIONS DIRECTORATE" userId="9f9cfba0-f5f7-4d0e-a85c-65a92584916f" providerId="ADAL" clId="{A2996A78-E125-4FC2-A60A-23E562F9D99C}" dt="2023-06-15T15:14:20.272" v="677" actId="20577"/>
        <pc:sldMkLst>
          <pc:docMk/>
          <pc:sldMk cId="2326651638" sldId="286"/>
        </pc:sldMkLst>
        <pc:spChg chg="add mod">
          <ac:chgData name="Hibbert Sian DWP COMMUNICATIONS DIRECTORATE" userId="9f9cfba0-f5f7-4d0e-a85c-65a92584916f" providerId="ADAL" clId="{A2996A78-E125-4FC2-A60A-23E562F9D99C}" dt="2023-06-15T15:11:12.924" v="538" actId="14100"/>
          <ac:spMkLst>
            <pc:docMk/>
            <pc:sldMk cId="2326651638" sldId="286"/>
            <ac:spMk id="7" creationId="{4212C7E5-BEAD-67CC-668D-A062DD1957EA}"/>
          </ac:spMkLst>
        </pc:spChg>
        <pc:spChg chg="add mod">
          <ac:chgData name="Hibbert Sian DWP COMMUNICATIONS DIRECTORATE" userId="9f9cfba0-f5f7-4d0e-a85c-65a92584916f" providerId="ADAL" clId="{A2996A78-E125-4FC2-A60A-23E562F9D99C}" dt="2023-06-15T15:09:24.439" v="535"/>
          <ac:spMkLst>
            <pc:docMk/>
            <pc:sldMk cId="2326651638" sldId="286"/>
            <ac:spMk id="8" creationId="{D288C995-3256-0DAC-B740-210A95ADB1EA}"/>
          </ac:spMkLst>
        </pc:spChg>
        <pc:spChg chg="add mod">
          <ac:chgData name="Hibbert Sian DWP COMMUNICATIONS DIRECTORATE" userId="9f9cfba0-f5f7-4d0e-a85c-65a92584916f" providerId="ADAL" clId="{A2996A78-E125-4FC2-A60A-23E562F9D99C}" dt="2023-06-15T15:09:24.439" v="535"/>
          <ac:spMkLst>
            <pc:docMk/>
            <pc:sldMk cId="2326651638" sldId="286"/>
            <ac:spMk id="10" creationId="{555213D2-543E-401C-9468-3E14468BBC38}"/>
          </ac:spMkLst>
        </pc:spChg>
        <pc:spChg chg="add mod">
          <ac:chgData name="Hibbert Sian DWP COMMUNICATIONS DIRECTORATE" userId="9f9cfba0-f5f7-4d0e-a85c-65a92584916f" providerId="ADAL" clId="{A2996A78-E125-4FC2-A60A-23E562F9D99C}" dt="2023-06-15T15:14:20.272" v="677" actId="20577"/>
          <ac:spMkLst>
            <pc:docMk/>
            <pc:sldMk cId="2326651638" sldId="286"/>
            <ac:spMk id="11" creationId="{9320EC94-8585-E93B-B455-C61CD4B9FA59}"/>
          </ac:spMkLst>
        </pc:spChg>
        <pc:spChg chg="add mod">
          <ac:chgData name="Hibbert Sian DWP COMMUNICATIONS DIRECTORATE" userId="9f9cfba0-f5f7-4d0e-a85c-65a92584916f" providerId="ADAL" clId="{A2996A78-E125-4FC2-A60A-23E562F9D99C}" dt="2023-06-15T15:09:24.439" v="535"/>
          <ac:spMkLst>
            <pc:docMk/>
            <pc:sldMk cId="2326651638" sldId="286"/>
            <ac:spMk id="12" creationId="{D377A122-88EC-5708-DC96-EFF131FCE28D}"/>
          </ac:spMkLst>
        </pc:spChg>
        <pc:spChg chg="add mod ord">
          <ac:chgData name="Hibbert Sian DWP COMMUNICATIONS DIRECTORATE" userId="9f9cfba0-f5f7-4d0e-a85c-65a92584916f" providerId="ADAL" clId="{A2996A78-E125-4FC2-A60A-23E562F9D99C}" dt="2023-06-15T15:14:10.537" v="661" actId="170"/>
          <ac:spMkLst>
            <pc:docMk/>
            <pc:sldMk cId="2326651638" sldId="286"/>
            <ac:spMk id="13" creationId="{1C507FAD-04AC-89A6-9CD9-988839870B66}"/>
          </ac:spMkLst>
        </pc:spChg>
        <pc:graphicFrameChg chg="ord">
          <ac:chgData name="Hibbert Sian DWP COMMUNICATIONS DIRECTORATE" userId="9f9cfba0-f5f7-4d0e-a85c-65a92584916f" providerId="ADAL" clId="{A2996A78-E125-4FC2-A60A-23E562F9D99C}" dt="2023-06-15T15:14:01.062" v="660" actId="170"/>
          <ac:graphicFrameMkLst>
            <pc:docMk/>
            <pc:sldMk cId="2326651638" sldId="286"/>
            <ac:graphicFrameMk id="9" creationId="{66CFAF06-014A-45BC-9020-712FB4399AB6}"/>
          </ac:graphicFrameMkLst>
        </pc:graphicFrameChg>
        <pc:picChg chg="add mod">
          <ac:chgData name="Hibbert Sian DWP COMMUNICATIONS DIRECTORATE" userId="9f9cfba0-f5f7-4d0e-a85c-65a92584916f" providerId="ADAL" clId="{A2996A78-E125-4FC2-A60A-23E562F9D99C}" dt="2023-06-15T14:55:43.488" v="451" actId="1076"/>
          <ac:picMkLst>
            <pc:docMk/>
            <pc:sldMk cId="2326651638" sldId="286"/>
            <ac:picMk id="4" creationId="{B9E62460-23F9-4850-7922-E8BDC8D20DB4}"/>
          </ac:picMkLst>
        </pc:picChg>
        <pc:picChg chg="add mod">
          <ac:chgData name="Hibbert Sian DWP COMMUNICATIONS DIRECTORATE" userId="9f9cfba0-f5f7-4d0e-a85c-65a92584916f" providerId="ADAL" clId="{A2996A78-E125-4FC2-A60A-23E562F9D99C}" dt="2023-06-15T15:11:02.050" v="536" actId="1076"/>
          <ac:picMkLst>
            <pc:docMk/>
            <pc:sldMk cId="2326651638" sldId="286"/>
            <ac:picMk id="5" creationId="{6BD392B9-19DA-73D9-BBC1-A4992CBFD1F6}"/>
          </ac:picMkLst>
        </pc:picChg>
      </pc:sldChg>
      <pc:sldChg chg="del">
        <pc:chgData name="Hibbert Sian DWP COMMUNICATIONS DIRECTORATE" userId="9f9cfba0-f5f7-4d0e-a85c-65a92584916f" providerId="ADAL" clId="{A2996A78-E125-4FC2-A60A-23E562F9D99C}" dt="2023-06-15T14:53:48.712" v="448" actId="2696"/>
        <pc:sldMkLst>
          <pc:docMk/>
          <pc:sldMk cId="3371546431" sldId="287"/>
        </pc:sldMkLst>
      </pc:sldChg>
      <pc:sldChg chg="modSp add mod">
        <pc:chgData name="Hibbert Sian DWP COMMUNICATIONS DIRECTORATE" userId="9f9cfba0-f5f7-4d0e-a85c-65a92584916f" providerId="ADAL" clId="{A2996A78-E125-4FC2-A60A-23E562F9D99C}" dt="2023-06-15T14:33:00.015" v="393" actId="20577"/>
        <pc:sldMkLst>
          <pc:docMk/>
          <pc:sldMk cId="1030865213" sldId="288"/>
        </pc:sldMkLst>
        <pc:spChg chg="mod">
          <ac:chgData name="Hibbert Sian DWP COMMUNICATIONS DIRECTORATE" userId="9f9cfba0-f5f7-4d0e-a85c-65a92584916f" providerId="ADAL" clId="{A2996A78-E125-4FC2-A60A-23E562F9D99C}" dt="2023-06-15T14:33:00.015" v="393" actId="20577"/>
          <ac:spMkLst>
            <pc:docMk/>
            <pc:sldMk cId="1030865213" sldId="288"/>
            <ac:spMk id="3" creationId="{294C1DC7-7810-427F-97A9-765DB9E5FB76}"/>
          </ac:spMkLst>
        </pc:spChg>
      </pc:sldChg>
      <pc:sldChg chg="delSp modSp add del mod">
        <pc:chgData name="Hibbert Sian DWP COMMUNICATIONS DIRECTORATE" userId="9f9cfba0-f5f7-4d0e-a85c-65a92584916f" providerId="ADAL" clId="{A2996A78-E125-4FC2-A60A-23E562F9D99C}" dt="2023-06-15T15:14:34.829" v="678" actId="2696"/>
        <pc:sldMkLst>
          <pc:docMk/>
          <pc:sldMk cId="1983017729" sldId="289"/>
        </pc:sldMkLst>
        <pc:graphicFrameChg chg="del modGraphic">
          <ac:chgData name="Hibbert Sian DWP COMMUNICATIONS DIRECTORATE" userId="9f9cfba0-f5f7-4d0e-a85c-65a92584916f" providerId="ADAL" clId="{A2996A78-E125-4FC2-A60A-23E562F9D99C}" dt="2023-06-15T15:01:02.371" v="534" actId="478"/>
          <ac:graphicFrameMkLst>
            <pc:docMk/>
            <pc:sldMk cId="1983017729" sldId="289"/>
            <ac:graphicFrameMk id="7" creationId="{6D90EA59-C18A-9904-6DA3-D04C48A7982A}"/>
          </ac:graphicFrameMkLst>
        </pc:graphicFrameChg>
      </pc:sldChg>
      <pc:sldChg chg="add del">
        <pc:chgData name="Hibbert Sian DWP COMMUNICATIONS DIRECTORATE" userId="9f9cfba0-f5f7-4d0e-a85c-65a92584916f" providerId="ADAL" clId="{A2996A78-E125-4FC2-A60A-23E562F9D99C}" dt="2023-06-15T15:12:40.903" v="651"/>
        <pc:sldMkLst>
          <pc:docMk/>
          <pc:sldMk cId="3665061655" sldId="290"/>
        </pc:sldMkLst>
      </pc:sldChg>
      <pc:sldChg chg="add del">
        <pc:chgData name="Hibbert Sian DWP COMMUNICATIONS DIRECTORATE" userId="9f9cfba0-f5f7-4d0e-a85c-65a92584916f" providerId="ADAL" clId="{A2996A78-E125-4FC2-A60A-23E562F9D99C}" dt="2023-06-15T15:12:51.575" v="653"/>
        <pc:sldMkLst>
          <pc:docMk/>
          <pc:sldMk cId="3728582369" sldId="290"/>
        </pc:sldMkLst>
      </pc:sldChg>
    </pc:docChg>
  </pc:docChgLst>
  <pc:docChgLst>
    <pc:chgData name="Hibbert Sian DWP COMMUNICATIONS DIRECTORATE" userId="S::sian.hibbert1@dwp.gov.uk::9f9cfba0-f5f7-4d0e-a85c-65a92584916f" providerId="AD" clId="Web-{57CA49F9-B9A9-AC6C-957E-B45C5CDBDEE3}"/>
    <pc:docChg chg="addSld delSld modSld sldOrd">
      <pc:chgData name="Hibbert Sian DWP COMMUNICATIONS DIRECTORATE" userId="S::sian.hibbert1@dwp.gov.uk::9f9cfba0-f5f7-4d0e-a85c-65a92584916f" providerId="AD" clId="Web-{57CA49F9-B9A9-AC6C-957E-B45C5CDBDEE3}" dt="2023-05-04T15:26:30.215" v="252" actId="20577"/>
      <pc:docMkLst>
        <pc:docMk/>
      </pc:docMkLst>
      <pc:sldChg chg="modSp">
        <pc:chgData name="Hibbert Sian DWP COMMUNICATIONS DIRECTORATE" userId="S::sian.hibbert1@dwp.gov.uk::9f9cfba0-f5f7-4d0e-a85c-65a92584916f" providerId="AD" clId="Web-{57CA49F9-B9A9-AC6C-957E-B45C5CDBDEE3}" dt="2023-05-04T10:48:24.183" v="3" actId="20577"/>
        <pc:sldMkLst>
          <pc:docMk/>
          <pc:sldMk cId="2499196523" sldId="278"/>
        </pc:sldMkLst>
        <pc:spChg chg="mod">
          <ac:chgData name="Hibbert Sian DWP COMMUNICATIONS DIRECTORATE" userId="S::sian.hibbert1@dwp.gov.uk::9f9cfba0-f5f7-4d0e-a85c-65a92584916f" providerId="AD" clId="Web-{57CA49F9-B9A9-AC6C-957E-B45C5CDBDEE3}" dt="2023-05-04T10:48:24.183" v="3" actId="20577"/>
          <ac:spMkLst>
            <pc:docMk/>
            <pc:sldMk cId="2499196523" sldId="278"/>
            <ac:spMk id="4" creationId="{CA9C80A6-8C45-4E58-91D7-D0837E2EC3DA}"/>
          </ac:spMkLst>
        </pc:spChg>
      </pc:sldChg>
      <pc:sldChg chg="modSp">
        <pc:chgData name="Hibbert Sian DWP COMMUNICATIONS DIRECTORATE" userId="S::sian.hibbert1@dwp.gov.uk::9f9cfba0-f5f7-4d0e-a85c-65a92584916f" providerId="AD" clId="Web-{57CA49F9-B9A9-AC6C-957E-B45C5CDBDEE3}" dt="2023-05-04T10:50:32.999" v="10" actId="1076"/>
        <pc:sldMkLst>
          <pc:docMk/>
          <pc:sldMk cId="3361181133" sldId="280"/>
        </pc:sldMkLst>
        <pc:spChg chg="mod">
          <ac:chgData name="Hibbert Sian DWP COMMUNICATIONS DIRECTORATE" userId="S::sian.hibbert1@dwp.gov.uk::9f9cfba0-f5f7-4d0e-a85c-65a92584916f" providerId="AD" clId="Web-{57CA49F9-B9A9-AC6C-957E-B45C5CDBDEE3}" dt="2023-05-04T10:50:13.373" v="8" actId="1076"/>
          <ac:spMkLst>
            <pc:docMk/>
            <pc:sldMk cId="3361181133" sldId="280"/>
            <ac:spMk id="2" creationId="{581FE64E-C155-4C5C-B926-B7A709E8A926}"/>
          </ac:spMkLst>
        </pc:spChg>
        <pc:spChg chg="mod">
          <ac:chgData name="Hibbert Sian DWP COMMUNICATIONS DIRECTORATE" userId="S::sian.hibbert1@dwp.gov.uk::9f9cfba0-f5f7-4d0e-a85c-65a92584916f" providerId="AD" clId="Web-{57CA49F9-B9A9-AC6C-957E-B45C5CDBDEE3}" dt="2023-05-04T10:50:32.999" v="10" actId="1076"/>
          <ac:spMkLst>
            <pc:docMk/>
            <pc:sldMk cId="3361181133" sldId="280"/>
            <ac:spMk id="6" creationId="{0A8AD19E-10D9-4857-AD74-A9099B8BF831}"/>
          </ac:spMkLst>
        </pc:spChg>
      </pc:sldChg>
      <pc:sldChg chg="addSp modSp new">
        <pc:chgData name="Hibbert Sian DWP COMMUNICATIONS DIRECTORATE" userId="S::sian.hibbert1@dwp.gov.uk::9f9cfba0-f5f7-4d0e-a85c-65a92584916f" providerId="AD" clId="Web-{57CA49F9-B9A9-AC6C-957E-B45C5CDBDEE3}" dt="2023-05-04T10:52:31.065" v="48" actId="20577"/>
        <pc:sldMkLst>
          <pc:docMk/>
          <pc:sldMk cId="316552396" sldId="282"/>
        </pc:sldMkLst>
        <pc:spChg chg="add mod">
          <ac:chgData name="Hibbert Sian DWP COMMUNICATIONS DIRECTORATE" userId="S::sian.hibbert1@dwp.gov.uk::9f9cfba0-f5f7-4d0e-a85c-65a92584916f" providerId="AD" clId="Web-{57CA49F9-B9A9-AC6C-957E-B45C5CDBDEE3}" dt="2023-05-04T10:52:31.065" v="48" actId="20577"/>
          <ac:spMkLst>
            <pc:docMk/>
            <pc:sldMk cId="316552396" sldId="282"/>
            <ac:spMk id="3" creationId="{BCCED876-9CB0-0950-F072-67D45E5DD8D4}"/>
          </ac:spMkLst>
        </pc:spChg>
      </pc:sldChg>
      <pc:sldChg chg="modSp add ord replId">
        <pc:chgData name="Hibbert Sian DWP COMMUNICATIONS DIRECTORATE" userId="S::sian.hibbert1@dwp.gov.uk::9f9cfba0-f5f7-4d0e-a85c-65a92584916f" providerId="AD" clId="Web-{57CA49F9-B9A9-AC6C-957E-B45C5CDBDEE3}" dt="2023-05-04T11:04:21.069" v="62" actId="20577"/>
        <pc:sldMkLst>
          <pc:docMk/>
          <pc:sldMk cId="2392092792" sldId="283"/>
        </pc:sldMkLst>
        <pc:spChg chg="mod">
          <ac:chgData name="Hibbert Sian DWP COMMUNICATIONS DIRECTORATE" userId="S::sian.hibbert1@dwp.gov.uk::9f9cfba0-f5f7-4d0e-a85c-65a92584916f" providerId="AD" clId="Web-{57CA49F9-B9A9-AC6C-957E-B45C5CDBDEE3}" dt="2023-05-04T11:04:21.069" v="62" actId="20577"/>
          <ac:spMkLst>
            <pc:docMk/>
            <pc:sldMk cId="2392092792" sldId="283"/>
            <ac:spMk id="3" creationId="{BCCED876-9CB0-0950-F072-67D45E5DD8D4}"/>
          </ac:spMkLst>
        </pc:spChg>
      </pc:sldChg>
      <pc:sldChg chg="addSp delSp modSp add ord replId delAnim">
        <pc:chgData name="Hibbert Sian DWP COMMUNICATIONS DIRECTORATE" userId="S::sian.hibbert1@dwp.gov.uk::9f9cfba0-f5f7-4d0e-a85c-65a92584916f" providerId="AD" clId="Web-{57CA49F9-B9A9-AC6C-957E-B45C5CDBDEE3}" dt="2023-05-04T15:26:30.215" v="252" actId="20577"/>
        <pc:sldMkLst>
          <pc:docMk/>
          <pc:sldMk cId="997588641" sldId="284"/>
        </pc:sldMkLst>
        <pc:spChg chg="mod">
          <ac:chgData name="Hibbert Sian DWP COMMUNICATIONS DIRECTORATE" userId="S::sian.hibbert1@dwp.gov.uk::9f9cfba0-f5f7-4d0e-a85c-65a92584916f" providerId="AD" clId="Web-{57CA49F9-B9A9-AC6C-957E-B45C5CDBDEE3}" dt="2023-05-04T14:35:22.691" v="220" actId="20577"/>
          <ac:spMkLst>
            <pc:docMk/>
            <pc:sldMk cId="997588641" sldId="284"/>
            <ac:spMk id="2" creationId="{581FE64E-C155-4C5C-B926-B7A709E8A926}"/>
          </ac:spMkLst>
        </pc:spChg>
        <pc:spChg chg="del mod">
          <ac:chgData name="Hibbert Sian DWP COMMUNICATIONS DIRECTORATE" userId="S::sian.hibbert1@dwp.gov.uk::9f9cfba0-f5f7-4d0e-a85c-65a92584916f" providerId="AD" clId="Web-{57CA49F9-B9A9-AC6C-957E-B45C5CDBDEE3}" dt="2023-05-04T11:08:28.779" v="92"/>
          <ac:spMkLst>
            <pc:docMk/>
            <pc:sldMk cId="997588641" sldId="284"/>
            <ac:spMk id="3" creationId="{41AE60AC-BB03-73BF-6B1A-5530D7EF4E6D}"/>
          </ac:spMkLst>
        </pc:spChg>
        <pc:spChg chg="del">
          <ac:chgData name="Hibbert Sian DWP COMMUNICATIONS DIRECTORATE" userId="S::sian.hibbert1@dwp.gov.uk::9f9cfba0-f5f7-4d0e-a85c-65a92584916f" providerId="AD" clId="Web-{57CA49F9-B9A9-AC6C-957E-B45C5CDBDEE3}" dt="2023-05-04T11:07:17.808" v="87"/>
          <ac:spMkLst>
            <pc:docMk/>
            <pc:sldMk cId="997588641" sldId="284"/>
            <ac:spMk id="5" creationId="{144F0FAF-B200-878E-18DE-B5167659C537}"/>
          </ac:spMkLst>
        </pc:spChg>
        <pc:spChg chg="del">
          <ac:chgData name="Hibbert Sian DWP COMMUNICATIONS DIRECTORATE" userId="S::sian.hibbert1@dwp.gov.uk::9f9cfba0-f5f7-4d0e-a85c-65a92584916f" providerId="AD" clId="Web-{57CA49F9-B9A9-AC6C-957E-B45C5CDBDEE3}" dt="2023-05-04T11:07:24.855" v="88"/>
          <ac:spMkLst>
            <pc:docMk/>
            <pc:sldMk cId="997588641" sldId="284"/>
            <ac:spMk id="9" creationId="{E2124990-FA5A-CD6A-51A6-CA24CF6FF1EB}"/>
          </ac:spMkLst>
        </pc:spChg>
        <pc:spChg chg="mod">
          <ac:chgData name="Hibbert Sian DWP COMMUNICATIONS DIRECTORATE" userId="S::sian.hibbert1@dwp.gov.uk::9f9cfba0-f5f7-4d0e-a85c-65a92584916f" providerId="AD" clId="Web-{57CA49F9-B9A9-AC6C-957E-B45C5CDBDEE3}" dt="2023-05-04T15:26:30.215" v="252" actId="20577"/>
          <ac:spMkLst>
            <pc:docMk/>
            <pc:sldMk cId="997588641" sldId="284"/>
            <ac:spMk id="19" creationId="{347C671B-7D32-8E38-7737-C9BA3F78B786}"/>
          </ac:spMkLst>
        </pc:spChg>
        <pc:graphicFrameChg chg="add mod modGraphic">
          <ac:chgData name="Hibbert Sian DWP COMMUNICATIONS DIRECTORATE" userId="S::sian.hibbert1@dwp.gov.uk::9f9cfba0-f5f7-4d0e-a85c-65a92584916f" providerId="AD" clId="Web-{57CA49F9-B9A9-AC6C-957E-B45C5CDBDEE3}" dt="2023-05-04T14:35:42.847" v="235"/>
          <ac:graphicFrameMkLst>
            <pc:docMk/>
            <pc:sldMk cId="997588641" sldId="284"/>
            <ac:graphicFrameMk id="7" creationId="{6D90EA59-C18A-9904-6DA3-D04C48A7982A}"/>
          </ac:graphicFrameMkLst>
        </pc:graphicFrameChg>
        <pc:picChg chg="del">
          <ac:chgData name="Hibbert Sian DWP COMMUNICATIONS DIRECTORATE" userId="S::sian.hibbert1@dwp.gov.uk::9f9cfba0-f5f7-4d0e-a85c-65a92584916f" providerId="AD" clId="Web-{57CA49F9-B9A9-AC6C-957E-B45C5CDBDEE3}" dt="2023-05-04T11:05:03.383" v="70"/>
          <ac:picMkLst>
            <pc:docMk/>
            <pc:sldMk cId="997588641" sldId="284"/>
            <ac:picMk id="4" creationId="{59E3E30A-2FCA-652D-0614-C04698B17A56}"/>
          </ac:picMkLst>
        </pc:picChg>
        <pc:picChg chg="del">
          <ac:chgData name="Hibbert Sian DWP COMMUNICATIONS DIRECTORATE" userId="S::sian.hibbert1@dwp.gov.uk::9f9cfba0-f5f7-4d0e-a85c-65a92584916f" providerId="AD" clId="Web-{57CA49F9-B9A9-AC6C-957E-B45C5CDBDEE3}" dt="2023-05-04T11:07:10.277" v="85"/>
          <ac:picMkLst>
            <pc:docMk/>
            <pc:sldMk cId="997588641" sldId="284"/>
            <ac:picMk id="8" creationId="{A952C601-D676-EDB2-DD30-88E227E33E63}"/>
          </ac:picMkLst>
        </pc:picChg>
        <pc:picChg chg="del">
          <ac:chgData name="Hibbert Sian DWP COMMUNICATIONS DIRECTORATE" userId="S::sian.hibbert1@dwp.gov.uk::9f9cfba0-f5f7-4d0e-a85c-65a92584916f" providerId="AD" clId="Web-{57CA49F9-B9A9-AC6C-957E-B45C5CDBDEE3}" dt="2023-05-04T11:07:12.699" v="86"/>
          <ac:picMkLst>
            <pc:docMk/>
            <pc:sldMk cId="997588641" sldId="284"/>
            <ac:picMk id="15" creationId="{B9E54271-FB32-B826-65BC-723448D698DD}"/>
          </ac:picMkLst>
        </pc:picChg>
      </pc:sldChg>
      <pc:sldChg chg="modSp add del replId">
        <pc:chgData name="Hibbert Sian DWP COMMUNICATIONS DIRECTORATE" userId="S::sian.hibbert1@dwp.gov.uk::9f9cfba0-f5f7-4d0e-a85c-65a92584916f" providerId="AD" clId="Web-{57CA49F9-B9A9-AC6C-957E-B45C5CDBDEE3}" dt="2023-05-04T14:35:07.081" v="211"/>
        <pc:sldMkLst>
          <pc:docMk/>
          <pc:sldMk cId="1912263376" sldId="285"/>
        </pc:sldMkLst>
        <pc:spChg chg="mod">
          <ac:chgData name="Hibbert Sian DWP COMMUNICATIONS DIRECTORATE" userId="S::sian.hibbert1@dwp.gov.uk::9f9cfba0-f5f7-4d0e-a85c-65a92584916f" providerId="AD" clId="Web-{57CA49F9-B9A9-AC6C-957E-B45C5CDBDEE3}" dt="2023-05-04T14:35:05.159" v="210" actId="20577"/>
          <ac:spMkLst>
            <pc:docMk/>
            <pc:sldMk cId="1912263376" sldId="285"/>
            <ac:spMk id="2" creationId="{581FE64E-C155-4C5C-B926-B7A709E8A926}"/>
          </ac:spMkLst>
        </pc:spChg>
      </pc:sldChg>
      <pc:sldChg chg="modSp add del replId">
        <pc:chgData name="Hibbert Sian DWP COMMUNICATIONS DIRECTORATE" userId="S::sian.hibbert1@dwp.gov.uk::9f9cfba0-f5f7-4d0e-a85c-65a92584916f" providerId="AD" clId="Web-{57CA49F9-B9A9-AC6C-957E-B45C5CDBDEE3}" dt="2023-05-04T14:34:39.486" v="205"/>
        <pc:sldMkLst>
          <pc:docMk/>
          <pc:sldMk cId="2881530371" sldId="285"/>
        </pc:sldMkLst>
        <pc:spChg chg="mod">
          <ac:chgData name="Hibbert Sian DWP COMMUNICATIONS DIRECTORATE" userId="S::sian.hibbert1@dwp.gov.uk::9f9cfba0-f5f7-4d0e-a85c-65a92584916f" providerId="AD" clId="Web-{57CA49F9-B9A9-AC6C-957E-B45C5CDBDEE3}" dt="2023-05-04T11:06:55.667" v="84" actId="20577"/>
          <ac:spMkLst>
            <pc:docMk/>
            <pc:sldMk cId="2881530371" sldId="285"/>
            <ac:spMk id="2" creationId="{581FE64E-C155-4C5C-B926-B7A709E8A926}"/>
          </ac:spMkLst>
        </pc:spChg>
      </pc:sldChg>
    </pc:docChg>
  </pc:docChgLst>
  <pc:docChgLst>
    <pc:chgData name="Hibbert Sian DWP COMMUNICATIONS DIRECTORATE" userId="S::sian.hibbert1@dwp.gov.uk::9f9cfba0-f5f7-4d0e-a85c-65a92584916f" providerId="AD" clId="Web-{0961348E-A2F2-C145-8639-7EB57C37234F}"/>
    <pc:docChg chg="modSld">
      <pc:chgData name="Hibbert Sian DWP COMMUNICATIONS DIRECTORATE" userId="S::sian.hibbert1@dwp.gov.uk::9f9cfba0-f5f7-4d0e-a85c-65a92584916f" providerId="AD" clId="Web-{0961348E-A2F2-C145-8639-7EB57C37234F}" dt="2023-06-14T16:04:06.886" v="98" actId="1076"/>
      <pc:docMkLst>
        <pc:docMk/>
      </pc:docMkLst>
      <pc:sldChg chg="modSp">
        <pc:chgData name="Hibbert Sian DWP COMMUNICATIONS DIRECTORATE" userId="S::sian.hibbert1@dwp.gov.uk::9f9cfba0-f5f7-4d0e-a85c-65a92584916f" providerId="AD" clId="Web-{0961348E-A2F2-C145-8639-7EB57C37234F}" dt="2023-06-14T14:53:11.094" v="2" actId="20577"/>
        <pc:sldMkLst>
          <pc:docMk/>
          <pc:sldMk cId="2499196523" sldId="278"/>
        </pc:sldMkLst>
        <pc:spChg chg="mod">
          <ac:chgData name="Hibbert Sian DWP COMMUNICATIONS DIRECTORATE" userId="S::sian.hibbert1@dwp.gov.uk::9f9cfba0-f5f7-4d0e-a85c-65a92584916f" providerId="AD" clId="Web-{0961348E-A2F2-C145-8639-7EB57C37234F}" dt="2023-06-14T14:53:11.094" v="2" actId="20577"/>
          <ac:spMkLst>
            <pc:docMk/>
            <pc:sldMk cId="2499196523" sldId="278"/>
            <ac:spMk id="4" creationId="{CA9C80A6-8C45-4E58-91D7-D0837E2EC3DA}"/>
          </ac:spMkLst>
        </pc:spChg>
      </pc:sldChg>
      <pc:sldChg chg="addSp delSp modSp">
        <pc:chgData name="Hibbert Sian DWP COMMUNICATIONS DIRECTORATE" userId="S::sian.hibbert1@dwp.gov.uk::9f9cfba0-f5f7-4d0e-a85c-65a92584916f" providerId="AD" clId="Web-{0961348E-A2F2-C145-8639-7EB57C37234F}" dt="2023-06-14T16:04:06.886" v="98" actId="1076"/>
        <pc:sldMkLst>
          <pc:docMk/>
          <pc:sldMk cId="997588641" sldId="284"/>
        </pc:sldMkLst>
        <pc:spChg chg="del mod">
          <ac:chgData name="Hibbert Sian DWP COMMUNICATIONS DIRECTORATE" userId="S::sian.hibbert1@dwp.gov.uk::9f9cfba0-f5f7-4d0e-a85c-65a92584916f" providerId="AD" clId="Web-{0961348E-A2F2-C145-8639-7EB57C37234F}" dt="2023-06-14T15:35:38.347" v="78"/>
          <ac:spMkLst>
            <pc:docMk/>
            <pc:sldMk cId="997588641" sldId="284"/>
            <ac:spMk id="3" creationId="{96B5F5E6-4DD2-19E3-6F06-C3A280518C22}"/>
          </ac:spMkLst>
        </pc:spChg>
        <pc:graphicFrameChg chg="mod modGraphic">
          <ac:chgData name="Hibbert Sian DWP COMMUNICATIONS DIRECTORATE" userId="S::sian.hibbert1@dwp.gov.uk::9f9cfba0-f5f7-4d0e-a85c-65a92584916f" providerId="AD" clId="Web-{0961348E-A2F2-C145-8639-7EB57C37234F}" dt="2023-06-14T16:03:43.588" v="95"/>
          <ac:graphicFrameMkLst>
            <pc:docMk/>
            <pc:sldMk cId="997588641" sldId="284"/>
            <ac:graphicFrameMk id="7" creationId="{6D90EA59-C18A-9904-6DA3-D04C48A7982A}"/>
          </ac:graphicFrameMkLst>
        </pc:graphicFrameChg>
        <pc:picChg chg="add mod">
          <ac:chgData name="Hibbert Sian DWP COMMUNICATIONS DIRECTORATE" userId="S::sian.hibbert1@dwp.gov.uk::9f9cfba0-f5f7-4d0e-a85c-65a92584916f" providerId="AD" clId="Web-{0961348E-A2F2-C145-8639-7EB57C37234F}" dt="2023-06-14T16:04:03.292" v="97" actId="1076"/>
          <ac:picMkLst>
            <pc:docMk/>
            <pc:sldMk cId="997588641" sldId="284"/>
            <ac:picMk id="3" creationId="{C4C54468-BF17-7DC6-E96B-EC845E5C00B1}"/>
          </ac:picMkLst>
        </pc:picChg>
        <pc:picChg chg="add mod">
          <ac:chgData name="Hibbert Sian DWP COMMUNICATIONS DIRECTORATE" userId="S::sian.hibbert1@dwp.gov.uk::9f9cfba0-f5f7-4d0e-a85c-65a92584916f" providerId="AD" clId="Web-{0961348E-A2F2-C145-8639-7EB57C37234F}" dt="2023-06-14T16:03:54.995" v="96" actId="1076"/>
          <ac:picMkLst>
            <pc:docMk/>
            <pc:sldMk cId="997588641" sldId="284"/>
            <ac:picMk id="4" creationId="{629B3B3D-D0B1-606A-8150-423EFDFE0D4B}"/>
          </ac:picMkLst>
        </pc:picChg>
        <pc:picChg chg="add mod">
          <ac:chgData name="Hibbert Sian DWP COMMUNICATIONS DIRECTORATE" userId="S::sian.hibbert1@dwp.gov.uk::9f9cfba0-f5f7-4d0e-a85c-65a92584916f" providerId="AD" clId="Web-{0961348E-A2F2-C145-8639-7EB57C37234F}" dt="2023-06-14T16:04:06.886" v="98" actId="1076"/>
          <ac:picMkLst>
            <pc:docMk/>
            <pc:sldMk cId="997588641" sldId="284"/>
            <ac:picMk id="5" creationId="{7B218F11-A337-B8B7-7F0C-D4533F8872FF}"/>
          </ac:picMkLst>
        </pc:picChg>
      </pc:sldChg>
    </pc:docChg>
  </pc:docChgLst>
  <pc:docChgLst>
    <pc:chgData name="Hibbert Sian DWP COMMUNICATIONS DIRECTORATE" userId="S::sian.hibbert1@dwp.gov.uk::9f9cfba0-f5f7-4d0e-a85c-65a92584916f" providerId="AD" clId="Web-{C8E252BD-8C02-A94A-17BB-4F6865F71C23}"/>
    <pc:docChg chg="addSld delSld modSld">
      <pc:chgData name="Hibbert Sian DWP COMMUNICATIONS DIRECTORATE" userId="S::sian.hibbert1@dwp.gov.uk::9f9cfba0-f5f7-4d0e-a85c-65a92584916f" providerId="AD" clId="Web-{C8E252BD-8C02-A94A-17BB-4F6865F71C23}" dt="2023-06-15T11:50:48.138" v="126" actId="20577"/>
      <pc:docMkLst>
        <pc:docMk/>
      </pc:docMkLst>
      <pc:sldChg chg="modSp">
        <pc:chgData name="Hibbert Sian DWP COMMUNICATIONS DIRECTORATE" userId="S::sian.hibbert1@dwp.gov.uk::9f9cfba0-f5f7-4d0e-a85c-65a92584916f" providerId="AD" clId="Web-{C8E252BD-8C02-A94A-17BB-4F6865F71C23}" dt="2023-06-15T11:37:56.675" v="115" actId="20577"/>
        <pc:sldMkLst>
          <pc:docMk/>
          <pc:sldMk cId="2122682427" sldId="264"/>
        </pc:sldMkLst>
        <pc:spChg chg="mod">
          <ac:chgData name="Hibbert Sian DWP COMMUNICATIONS DIRECTORATE" userId="S::sian.hibbert1@dwp.gov.uk::9f9cfba0-f5f7-4d0e-a85c-65a92584916f" providerId="AD" clId="Web-{C8E252BD-8C02-A94A-17BB-4F6865F71C23}" dt="2023-06-15T11:37:56.675" v="115" actId="20577"/>
          <ac:spMkLst>
            <pc:docMk/>
            <pc:sldMk cId="2122682427" sldId="264"/>
            <ac:spMk id="4164" creationId="{294C1DC7-7810-427F-97A9-765DB9E5FB76}"/>
          </ac:spMkLst>
        </pc:spChg>
      </pc:sldChg>
      <pc:sldChg chg="modSp add del">
        <pc:chgData name="Hibbert Sian DWP COMMUNICATIONS DIRECTORATE" userId="S::sian.hibbert1@dwp.gov.uk::9f9cfba0-f5f7-4d0e-a85c-65a92584916f" providerId="AD" clId="Web-{C8E252BD-8C02-A94A-17BB-4F6865F71C23}" dt="2023-06-15T11:50:48.138" v="126" actId="20577"/>
        <pc:sldMkLst>
          <pc:docMk/>
          <pc:sldMk cId="2287932792" sldId="269"/>
        </pc:sldMkLst>
        <pc:spChg chg="mod">
          <ac:chgData name="Hibbert Sian DWP COMMUNICATIONS DIRECTORATE" userId="S::sian.hibbert1@dwp.gov.uk::9f9cfba0-f5f7-4d0e-a85c-65a92584916f" providerId="AD" clId="Web-{C8E252BD-8C02-A94A-17BB-4F6865F71C23}" dt="2023-06-15T11:50:48.138" v="126" actId="20577"/>
          <ac:spMkLst>
            <pc:docMk/>
            <pc:sldMk cId="2287932792" sldId="269"/>
            <ac:spMk id="3" creationId="{294C1DC7-7810-427F-97A9-765DB9E5FB76}"/>
          </ac:spMkLst>
        </pc:spChg>
      </pc:sldChg>
      <pc:sldChg chg="del">
        <pc:chgData name="Hibbert Sian DWP COMMUNICATIONS DIRECTORATE" userId="S::sian.hibbert1@dwp.gov.uk::9f9cfba0-f5f7-4d0e-a85c-65a92584916f" providerId="AD" clId="Web-{C8E252BD-8C02-A94A-17BB-4F6865F71C23}" dt="2023-06-15T11:25:41.105" v="1"/>
        <pc:sldMkLst>
          <pc:docMk/>
          <pc:sldMk cId="3469212748" sldId="270"/>
        </pc:sldMkLst>
      </pc:sldChg>
      <pc:sldChg chg="del">
        <pc:chgData name="Hibbert Sian DWP COMMUNICATIONS DIRECTORATE" userId="S::sian.hibbert1@dwp.gov.uk::9f9cfba0-f5f7-4d0e-a85c-65a92584916f" providerId="AD" clId="Web-{C8E252BD-8C02-A94A-17BB-4F6865F71C23}" dt="2023-06-15T11:25:46.277" v="2"/>
        <pc:sldMkLst>
          <pc:docMk/>
          <pc:sldMk cId="793884958" sldId="279"/>
        </pc:sldMkLst>
      </pc:sldChg>
      <pc:sldChg chg="add del">
        <pc:chgData name="Hibbert Sian DWP COMMUNICATIONS DIRECTORATE" userId="S::sian.hibbert1@dwp.gov.uk::9f9cfba0-f5f7-4d0e-a85c-65a92584916f" providerId="AD" clId="Web-{C8E252BD-8C02-A94A-17BB-4F6865F71C23}" dt="2023-06-15T11:47:09.798" v="118"/>
        <pc:sldMkLst>
          <pc:docMk/>
          <pc:sldMk cId="2677336679" sldId="281"/>
        </pc:sldMkLst>
      </pc:sldChg>
      <pc:sldChg chg="del">
        <pc:chgData name="Hibbert Sian DWP COMMUNICATIONS DIRECTORATE" userId="S::sian.hibbert1@dwp.gov.uk::9f9cfba0-f5f7-4d0e-a85c-65a92584916f" providerId="AD" clId="Web-{C8E252BD-8C02-A94A-17BB-4F6865F71C23}" dt="2023-06-15T11:25:25.729" v="0"/>
        <pc:sldMkLst>
          <pc:docMk/>
          <pc:sldMk cId="316552396" sldId="282"/>
        </pc:sldMkLst>
      </pc:sldChg>
    </pc:docChg>
  </pc:docChgLst>
  <pc:docChgLst>
    <pc:chgData name="Hibbert Sian DWP COMMUNICATIONS DIRECTORATE" userId="S::sian.hibbert1@dwp.gov.uk::9f9cfba0-f5f7-4d0e-a85c-65a92584916f" providerId="AD" clId="Web-{7128E067-EF2B-70E3-AE2B-28EE5CB33C6E}"/>
    <pc:docChg chg="addSld modSld sldOrd">
      <pc:chgData name="Hibbert Sian DWP COMMUNICATIONS DIRECTORATE" userId="S::sian.hibbert1@dwp.gov.uk::9f9cfba0-f5f7-4d0e-a85c-65a92584916f" providerId="AD" clId="Web-{7128E067-EF2B-70E3-AE2B-28EE5CB33C6E}" dt="2023-05-17T11:54:47.165" v="120" actId="20577"/>
      <pc:docMkLst>
        <pc:docMk/>
      </pc:docMkLst>
      <pc:sldChg chg="addSp modSp">
        <pc:chgData name="Hibbert Sian DWP COMMUNICATIONS DIRECTORATE" userId="S::sian.hibbert1@dwp.gov.uk::9f9cfba0-f5f7-4d0e-a85c-65a92584916f" providerId="AD" clId="Web-{7128E067-EF2B-70E3-AE2B-28EE5CB33C6E}" dt="2023-05-17T11:54:47.165" v="120" actId="20577"/>
        <pc:sldMkLst>
          <pc:docMk/>
          <pc:sldMk cId="997588641" sldId="284"/>
        </pc:sldMkLst>
        <pc:spChg chg="add mod">
          <ac:chgData name="Hibbert Sian DWP COMMUNICATIONS DIRECTORATE" userId="S::sian.hibbert1@dwp.gov.uk::9f9cfba0-f5f7-4d0e-a85c-65a92584916f" providerId="AD" clId="Web-{7128E067-EF2B-70E3-AE2B-28EE5CB33C6E}" dt="2023-05-17T11:54:47.165" v="120" actId="20577"/>
          <ac:spMkLst>
            <pc:docMk/>
            <pc:sldMk cId="997588641" sldId="284"/>
            <ac:spMk id="3" creationId="{96B5F5E6-4DD2-19E3-6F06-C3A280518C22}"/>
          </ac:spMkLst>
        </pc:spChg>
        <pc:spChg chg="mod">
          <ac:chgData name="Hibbert Sian DWP COMMUNICATIONS DIRECTORATE" userId="S::sian.hibbert1@dwp.gov.uk::9f9cfba0-f5f7-4d0e-a85c-65a92584916f" providerId="AD" clId="Web-{7128E067-EF2B-70E3-AE2B-28EE5CB33C6E}" dt="2023-05-17T11:26:33.292" v="74" actId="20577"/>
          <ac:spMkLst>
            <pc:docMk/>
            <pc:sldMk cId="997588641" sldId="284"/>
            <ac:spMk id="19" creationId="{347C671B-7D32-8E38-7737-C9BA3F78B786}"/>
          </ac:spMkLst>
        </pc:spChg>
      </pc:sldChg>
      <pc:sldChg chg="modSp add ord replId">
        <pc:chgData name="Hibbert Sian DWP COMMUNICATIONS DIRECTORATE" userId="S::sian.hibbert1@dwp.gov.uk::9f9cfba0-f5f7-4d0e-a85c-65a92584916f" providerId="AD" clId="Web-{7128E067-EF2B-70E3-AE2B-28EE5CB33C6E}" dt="2023-05-17T11:24:49.179" v="3"/>
        <pc:sldMkLst>
          <pc:docMk/>
          <pc:sldMk cId="3676304224" sldId="285"/>
        </pc:sldMkLst>
        <pc:graphicFrameChg chg="mod modGraphic">
          <ac:chgData name="Hibbert Sian DWP COMMUNICATIONS DIRECTORATE" userId="S::sian.hibbert1@dwp.gov.uk::9f9cfba0-f5f7-4d0e-a85c-65a92584916f" providerId="AD" clId="Web-{7128E067-EF2B-70E3-AE2B-28EE5CB33C6E}" dt="2023-05-17T11:24:49.179" v="3"/>
          <ac:graphicFrameMkLst>
            <pc:docMk/>
            <pc:sldMk cId="3676304224" sldId="285"/>
            <ac:graphicFrameMk id="9" creationId="{66CFAF06-014A-45BC-9020-712FB4399AB6}"/>
          </ac:graphicFrameMkLst>
        </pc:graphicFrameChg>
      </pc:sldChg>
      <pc:sldChg chg="modSp add replId">
        <pc:chgData name="Hibbert Sian DWP COMMUNICATIONS DIRECTORATE" userId="S::sian.hibbert1@dwp.gov.uk::9f9cfba0-f5f7-4d0e-a85c-65a92584916f" providerId="AD" clId="Web-{7128E067-EF2B-70E3-AE2B-28EE5CB33C6E}" dt="2023-05-17T11:25:40.915" v="56"/>
        <pc:sldMkLst>
          <pc:docMk/>
          <pc:sldMk cId="2326651638" sldId="286"/>
        </pc:sldMkLst>
        <pc:spChg chg="mod">
          <ac:chgData name="Hibbert Sian DWP COMMUNICATIONS DIRECTORATE" userId="S::sian.hibbert1@dwp.gov.uk::9f9cfba0-f5f7-4d0e-a85c-65a92584916f" providerId="AD" clId="Web-{7128E067-EF2B-70E3-AE2B-28EE5CB33C6E}" dt="2023-05-17T11:25:23.399" v="6" actId="20577"/>
          <ac:spMkLst>
            <pc:docMk/>
            <pc:sldMk cId="2326651638" sldId="286"/>
            <ac:spMk id="2" creationId="{581FE64E-C155-4C5C-B926-B7A709E8A926}"/>
          </ac:spMkLst>
        </pc:spChg>
        <pc:graphicFrameChg chg="mod modGraphic">
          <ac:chgData name="Hibbert Sian DWP COMMUNICATIONS DIRECTORATE" userId="S::sian.hibbert1@dwp.gov.uk::9f9cfba0-f5f7-4d0e-a85c-65a92584916f" providerId="AD" clId="Web-{7128E067-EF2B-70E3-AE2B-28EE5CB33C6E}" dt="2023-05-17T11:25:40.915" v="56"/>
          <ac:graphicFrameMkLst>
            <pc:docMk/>
            <pc:sldMk cId="2326651638" sldId="286"/>
            <ac:graphicFrameMk id="9" creationId="{66CFAF06-014A-45BC-9020-712FB4399AB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BA945-7F42-416D-9280-E2EA07166CCA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90370-4406-4D65-98BE-48966BA8E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42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DC83-2A91-4FA0-9A45-91FCFC645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A2EC2B-EDD7-475B-B7D1-CC8F41831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8E388-4FE9-4E80-85BB-73BC69313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A611-D1FC-4576-8C8E-FE9847E25C83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FFCAA-DC35-4B0E-B92D-142D82AE9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12AAC-EE09-4EE2-BA30-986BC473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6F4A-241B-45FA-8943-3FFDF28A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5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21AFC-80F2-4BBC-B881-B449B2CA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31E45-B95F-4EFB-887B-EB30C4826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790EF-043E-4C94-B1E8-E7BEB6BE9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A611-D1FC-4576-8C8E-FE9847E25C83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6CA23-E8BE-4AAD-99E4-00DF3FA9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CC6B6-412F-4DF7-8894-515921CD9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6F4A-241B-45FA-8943-3FFDF28A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4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0051C-D57A-4E08-94B3-68F31221A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34A42-AE36-4450-B4CE-0AF2C9B8A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776B7-5B5A-4B4E-AE28-BBD6514C3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A611-D1FC-4576-8C8E-FE9847E25C83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5E9-08CC-4CB7-9019-669FDB15B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6F4B2-80A7-4A66-9CE0-32EE01B1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6F4A-241B-45FA-8943-3FFDF28A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457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D3EB-5FE2-4740-BBCF-DA4434151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DE84E-EB00-4835-8357-35AB2C54C2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76881-F5D2-4E9C-B63E-3B1DC2C07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41CAB2-0C5A-4B4B-AF60-E3FBF75FB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A611-D1FC-4576-8C8E-FE9847E25C83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343B1-7487-4004-9904-8B40D6B1F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A1F5D4-F818-41E3-B453-125D3B192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6F4A-241B-45FA-8943-3FFDF28A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132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000-8ED3-4E1C-9B43-15ABFB63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5CDE3-E54C-4C7B-B97B-10E017618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1705E8-EE72-4D52-8430-E7615FC0E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0CFE6E-9C9B-4829-9A19-1841FE39A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CAFF06-DE5C-4531-A185-93CBDE4C53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25331-84C0-4A6E-9B66-B2E4C3A6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A611-D1FC-4576-8C8E-FE9847E25C83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B1B6C4-955D-4322-92C9-91713FB8A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8E8584-B191-4178-89BE-25FA8D473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6F4A-241B-45FA-8943-3FFDF28A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162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DA9A-DBAE-4F18-B192-0C76ED1A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C151B6-94FB-4BCD-A65B-B08AD7FD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A611-D1FC-4576-8C8E-FE9847E25C83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B36A10-D4D3-4EE7-AFF5-599C57AB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AEF77-465F-46F0-8B01-34B264E5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6F4A-241B-45FA-8943-3FFDF28A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832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ECF0B5-4FF2-430B-9B0B-7979E00B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A611-D1FC-4576-8C8E-FE9847E25C83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1FBAED-90BD-497E-A92F-B56CA20F3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505F8-599C-4F9B-9752-56CA6A57C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6F4A-241B-45FA-8943-3FFDF28A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607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7B952-B6AB-4507-BB64-C6DEB1839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B1F10-03FC-4D5F-AEF7-543522E99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7BDB7C-46F1-4473-AC4A-58F56F751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0850A-CAB2-49B8-A1E1-2F4D4926B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A611-D1FC-4576-8C8E-FE9847E25C83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86218-D46A-4B6A-B2CD-C047176E3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07EFBC-5D0D-4027-B009-EA078EC4F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6F4A-241B-45FA-8943-3FFDF28A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45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5210A-C32C-45F7-8A57-1400E11E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C96451-8258-48D6-A8B6-B17635611F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A86FD-B7BC-4458-86DD-A9728946E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0B84D-ACF6-455F-B448-606F3DAB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A611-D1FC-4576-8C8E-FE9847E25C83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B876F-A1E8-4E08-B964-FC1A560D0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4F3B1-D62D-4368-BFE4-03E05A0E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6F4A-241B-45FA-8943-3FFDF28A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871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6E011-BD9A-4BA2-A850-E8BFD8426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71B8A3-2435-48A4-BD1F-053B54E9F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15FA2-4880-4311-A7EE-316F440C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A611-D1FC-4576-8C8E-FE9847E25C83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F516B-EC42-4B90-9712-16C5B9060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DAAC1-5A4C-4337-A2D4-9167E2FB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6F4A-241B-45FA-8943-3FFDF28A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3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CE65B2-5D29-4D7C-B4F1-20A6F5162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50534-1FFE-4959-8BDE-1ED6F33B1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E5D9F-A4CD-4B21-A0D5-C2BE594CE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A611-D1FC-4576-8C8E-FE9847E25C83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228B7-D7A8-4493-BD98-EA8EC52B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8F00F-1989-414F-906E-2CD03401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F6F4A-241B-45FA-8943-3FFDF28A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52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549D-BC85-44A6-9652-E2B731A58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B57202-24B8-4204-A656-7C8D18D92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453C3-A1D1-4CD8-9C2D-4558A967E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93BB-C2EB-4A85-909F-8FA6C1718F6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75424-6054-4ACA-AB5D-D36A7AF70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4F0D-9347-479E-BF9A-D5409789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D7A-EB08-404C-94E1-4DEFA860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21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F9843-3DB3-47EE-B4B2-46C855E83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F085D-92D6-477F-9355-DAC75B06C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B8F65-40FE-4D89-BA08-E003A788F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93BB-C2EB-4A85-909F-8FA6C1718F6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5FD8-CCC8-49E3-9F5F-37076E7C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58680-A1C7-4DC4-9372-B031C495D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D7A-EB08-404C-94E1-4DEFA860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133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608DF-0AC9-4008-AE5B-9C52CF561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3A92F-897B-48E7-9942-9BC69C80A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2912B-1011-4854-BC31-A770B577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93BB-C2EB-4A85-909F-8FA6C1718F6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94838-7F0D-42ED-8AD4-A4237894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57A35-D210-48D0-B95A-ED31DECB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D7A-EB08-404C-94E1-4DEFA860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91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0583-29D8-4B20-B0AF-281BE8355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E0055-8422-4FD1-94DA-231A7E47FC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52E140-D7BF-439B-A9B2-5BE30D926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87F4A-8848-42D4-92F7-3D5AE4A4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93BB-C2EB-4A85-909F-8FA6C1718F6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A2ABC-7780-4B39-95CB-01D848BB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8B121-283C-4258-B650-98FE7C64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D7A-EB08-404C-94E1-4DEFA860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53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29836-7F10-4195-BEF4-F87ABB77E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A14C8-2124-460B-A48C-8E66EF9BD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74BA5-09B7-4943-A7E5-649BB907E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96CFF-574E-4F50-A6AB-C0B916647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32617-ECF2-40DD-87B6-78D6D73C9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0C7DF-B071-450C-8D30-8CA83425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93BB-C2EB-4A85-909F-8FA6C1718F6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05C53-0B7E-4298-8D85-0211C4581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EE096-165B-49AB-BA73-C0F413CD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D7A-EB08-404C-94E1-4DEFA860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15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6C765-B1A6-4EE7-8AF1-98A85D798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2971E-5B99-4F03-8E9C-65FF5ADC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93BB-C2EB-4A85-909F-8FA6C1718F6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FF4FE-0681-4098-AC0B-0C9BFF4F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8791E-E97B-4C9F-8D3C-EE701A9E4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D7A-EB08-404C-94E1-4DEFA860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486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F97D0-7CE0-4272-9DBF-658E752C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93BB-C2EB-4A85-909F-8FA6C1718F6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12B86-2FA1-4E12-9E61-CB7429FD8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8E9C6-D903-462E-A37C-D7F03EF4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D7A-EB08-404C-94E1-4DEFA860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326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8A64B-8DCE-4CE4-BC49-0CD96EAD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61ECC-16F0-49DE-AB6D-1C4AB8B27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89304-3AE0-4F20-84AD-A5A292135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0B124F-6BAB-49A9-B93E-D078D7C6D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93BB-C2EB-4A85-909F-8FA6C1718F6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5F454-47F5-4BAD-BEF3-749DFA23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234E7-C657-4D60-AF7E-BD47D6C2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D7A-EB08-404C-94E1-4DEFA860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695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26416-0C40-4DD5-91AE-2189F767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6E40E5-49A3-4F55-B36F-3A742DADF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AE720-C38D-43B5-AC0E-170BCBBCD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0D734-0CF4-4AF2-8328-BDD000C1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93BB-C2EB-4A85-909F-8FA6C1718F6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65DE7-3D88-4579-BD24-0EB1F524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00B34-BBCB-477F-A85E-9AEC60358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D7A-EB08-404C-94E1-4DEFA860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050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5386-361B-45D8-AF2E-FC29987E0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3DFCE-DF4B-4B69-A105-4C38B7F55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8E734-46A4-4962-A686-41D4E9C73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93BB-C2EB-4A85-909F-8FA6C1718F6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70F45-0484-4399-BAED-C254E516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DA908-D45A-469F-8661-E8C6AA172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D7A-EB08-404C-94E1-4DEFA860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297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27744B-1084-49E1-992E-6DB281C93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7D46E7-811B-4019-8A56-79630DE1A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4F9DE-A3AA-4498-88F4-9E849D23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93BB-C2EB-4A85-909F-8FA6C1718F6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A936B-08C5-41BA-AA22-F8F7217A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4DE34-3891-49F0-91F8-992D4FFB6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35D7A-EB08-404C-94E1-4DEFA86031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2D8A2-CACD-4451-AFD2-9A9203D0E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0635B-EBEB-4079-8815-7E5BB0DA1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EC3F6-C91E-4822-ADAE-55E953BF0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BA611-D1FC-4576-8C8E-FE9847E25C83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336E7-09B4-4B03-B875-CFFBEA9FAF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E43A0-26EB-4EEF-B65C-5A5E8910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6F4A-241B-45FA-8943-3FFDF28A9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2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8D34C-319E-4C93-82FA-6D922184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B267E-C067-4B01-A37D-758865317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18186-A8DD-4080-84FB-F3421D1A2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193BB-C2EB-4A85-909F-8FA6C1718F6C}" type="datetimeFigureOut">
              <a:rPr lang="en-GB" smtClean="0"/>
              <a:t>16/06/2023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1E711-2310-48B0-815D-805B9C8EE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720B3-9A54-4AD4-B8F4-3E92705BA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35D7A-EB08-404C-94E1-4DEFA86031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B4E3FB-474F-41B7-B040-0605FBF0240C}"/>
              </a:ext>
            </a:extLst>
          </p:cNvPr>
          <p:cNvSpPr/>
          <p:nvPr userDrawn="1"/>
        </p:nvSpPr>
        <p:spPr>
          <a:xfrm>
            <a:off x="23173" y="-5952"/>
            <a:ext cx="12209858" cy="6863952"/>
          </a:xfrm>
          <a:prstGeom prst="rect">
            <a:avLst/>
          </a:prstGeom>
          <a:gradFill flip="none" rotWithShape="1">
            <a:gsLst>
              <a:gs pos="100000">
                <a:srgbClr val="256E50"/>
              </a:gs>
              <a:gs pos="0">
                <a:srgbClr val="12491D"/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A751C9B-B26C-49A9-AD91-3CABA7FD8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t="18609"/>
          <a:stretch/>
        </p:blipFill>
        <p:spPr>
          <a:xfrm>
            <a:off x="6636470" y="1480008"/>
            <a:ext cx="7979823" cy="7338768"/>
          </a:xfrm>
          <a:prstGeom prst="rect">
            <a:avLst/>
          </a:prstGeom>
        </p:spPr>
      </p:pic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A4BB4BC5-B4F1-49EC-8B9C-01F93300EE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92" y="5200060"/>
            <a:ext cx="3268431" cy="1288177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FB6DEDC-1A57-424A-B3D2-DE406B88FF1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2" y="513600"/>
            <a:ext cx="1496574" cy="5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7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xternal.affairs@dwp.gov.uk" TargetMode="Externa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uidance/cost-of-living-payment#disability-cost-of-living-payment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WOLz5xoIiXA?feature=oembed" TargetMode="External"/><Relationship Id="rId6" Type="http://schemas.openxmlformats.org/officeDocument/2006/relationships/hyperlink" Target="https://jobhelp.campaign.gov.uk/wp-content/uploads/2023/06/WELSH-CoL-16_6.zip" TargetMode="External"/><Relationship Id="rId5" Type="http://schemas.openxmlformats.org/officeDocument/2006/relationships/hyperlink" Target="https://jobhelp.campaign.gov.uk/wp-content/uploads/2023/06/ENGLISH-CoL-16_6.zip" TargetMode="External"/><Relationship Id="rId4" Type="http://schemas.openxmlformats.org/officeDocument/2006/relationships/hyperlink" Target="https://www.youtube.com/watch?v=WOLz5xoIiX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beta.gov.wales/discretionary-assistance-fund-daf" TargetMode="External"/><Relationship Id="rId3" Type="http://schemas.openxmlformats.org/officeDocument/2006/relationships/hyperlink" Target="https://www.gov.uk/guidance/cost-of-living-payments-2023-to-2024" TargetMode="External"/><Relationship Id="rId7" Type="http://schemas.openxmlformats.org/officeDocument/2006/relationships/hyperlink" Target="https://www.gov.uk/cost-living-help-local-council" TargetMode="External"/><Relationship Id="rId2" Type="http://schemas.openxmlformats.org/officeDocument/2006/relationships/hyperlink" Target="https://www.gov.uk/check-benefits-financial-support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helpforhouseholds.campaign.gov.uk/?_sm_au_=iVV58TrPDk5Qr755W2MN0K7K1WVjq" TargetMode="External"/><Relationship Id="rId11" Type="http://schemas.openxmlformats.org/officeDocument/2006/relationships/hyperlink" Target="https://www.gov.uk/cost-of-living" TargetMode="External"/><Relationship Id="rId5" Type="http://schemas.openxmlformats.org/officeDocument/2006/relationships/hyperlink" Target="https://www.gov.uk/benefits-calculators" TargetMode="External"/><Relationship Id="rId10" Type="http://schemas.openxmlformats.org/officeDocument/2006/relationships/hyperlink" Target="https://www.nidirect.gov.uk/contacts/contacts-az/finance-support-service-times-crisis-and-need" TargetMode="External"/><Relationship Id="rId4" Type="http://schemas.openxmlformats.org/officeDocument/2006/relationships/hyperlink" Target="https://www.youtube.com/watch?v=WOLz5xoIiXA" TargetMode="External"/><Relationship Id="rId9" Type="http://schemas.openxmlformats.org/officeDocument/2006/relationships/hyperlink" Target="https://www.gov.scot/policies/social-security/income-related-benefit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xternal.affairs@dwp.gov.uk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jobhelp.campaign.gov.uk/wp-content/uploads/2022/10/Stakeholder-and-Employer-Toolkit-Assets-26.10.22.zip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uk/cost-of-living-payment" TargetMode="External"/><Relationship Id="rId2" Type="http://schemas.openxmlformats.org/officeDocument/2006/relationships/hyperlink" Target="http://www.gov.uk/guidance/cost-of-living-payment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guidance/cost-of-living-paymen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jobhelp.campaign.gov.uk/wp-content/uploads/2023/06/WELSH-CoL-16_6.zip" TargetMode="External"/><Relationship Id="rId5" Type="http://schemas.openxmlformats.org/officeDocument/2006/relationships/hyperlink" Target="https://jobhelp.campaign.gov.uk/wp-content/uploads/2023/06/ENGLISH-CoL-16_6.zip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31BDA9-C512-4AA6-8247-81EAA71E2C7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0420" y="1184236"/>
            <a:ext cx="6860771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Communicating Help for Households and Cost of Living Payments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EF0A38-51ED-48E3-A170-CF0D8C773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14894" y="2842956"/>
            <a:ext cx="47548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CA9C80A6-8C45-4E58-91D7-D0837E2EC3DA}"/>
              </a:ext>
            </a:extLst>
          </p:cNvPr>
          <p:cNvSpPr txBox="1">
            <a:spLocks/>
          </p:cNvSpPr>
          <p:nvPr/>
        </p:nvSpPr>
        <p:spPr>
          <a:xfrm>
            <a:off x="630420" y="2285944"/>
            <a:ext cx="6241665" cy="2777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b="1" dirty="0">
                <a:solidFill>
                  <a:schemeClr val="bg1">
                    <a:lumMod val="95000"/>
                  </a:schemeClr>
                </a:solidFill>
                <a:latin typeface="Arial"/>
                <a:ea typeface="+mj-lt"/>
                <a:cs typeface="Arial"/>
              </a:rPr>
              <a:t>Updated stakeholder toolkit June 2023 including:</a:t>
            </a:r>
          </a:p>
          <a:p>
            <a:pPr>
              <a:lnSpc>
                <a:spcPct val="170000"/>
              </a:lnSpc>
            </a:pPr>
            <a:br>
              <a:rPr lang="en-US" sz="16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/>
                <a:ea typeface="+mj-lt"/>
                <a:cs typeface="Arial"/>
              </a:rPr>
              <a:t> - social media copy and assets in English and Welsh</a:t>
            </a:r>
            <a:br>
              <a:rPr lang="en-US" sz="1600" dirty="0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/>
                <a:ea typeface="+mj-lt"/>
                <a:cs typeface="Arial"/>
              </a:rPr>
              <a:t> - newsletter copy, and FAQs</a:t>
            </a:r>
          </a:p>
          <a:p>
            <a:pPr>
              <a:lnSpc>
                <a:spcPct val="170000"/>
              </a:lnSpc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- printable PDF for stakeholders</a:t>
            </a:r>
          </a:p>
          <a:p>
            <a:pPr>
              <a:lnSpc>
                <a:spcPct val="170000"/>
              </a:lnSpc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- easy read assets</a:t>
            </a:r>
          </a:p>
          <a:p>
            <a:pPr>
              <a:lnSpc>
                <a:spcPct val="170000"/>
              </a:lnSpc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- BSL YouTube video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9141DBA-EF21-EA6C-36AB-2ECFF958C1C7}"/>
              </a:ext>
            </a:extLst>
          </p:cNvPr>
          <p:cNvSpPr txBox="1">
            <a:spLocks/>
          </p:cNvSpPr>
          <p:nvPr/>
        </p:nvSpPr>
        <p:spPr>
          <a:xfrm>
            <a:off x="7385867" y="6121311"/>
            <a:ext cx="5419353" cy="5815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1500" b="1" i="1"/>
            </a:br>
            <a:r>
              <a:rPr lang="en-GB" sz="1700" b="1" i="1"/>
              <a:t>Contact </a:t>
            </a:r>
            <a:r>
              <a:rPr lang="en-GB" sz="1700" i="1" u="sng">
                <a:hlinkClick r:id="rId2"/>
              </a:rPr>
              <a:t>external.affairs@dwp.gov.uk</a:t>
            </a:r>
            <a:r>
              <a:rPr lang="en-GB" sz="1700" i="1"/>
              <a:t> for more information</a:t>
            </a:r>
            <a:br>
              <a:rPr lang="en-GB" sz="1500" i="1"/>
            </a:br>
            <a:endParaRPr lang="en-US" sz="1500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919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8AD19E-10D9-4857-AD74-A9099B8B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417" y="227289"/>
            <a:ext cx="11623910" cy="766255"/>
          </a:xfrm>
          <a:prstGeom prst="rect">
            <a:avLst/>
          </a:prstGeom>
          <a:solidFill>
            <a:srgbClr val="1E6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FE64E-C155-4C5C-B926-B7A709E8A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349" y="301393"/>
            <a:ext cx="12058650" cy="692151"/>
          </a:xfrm>
        </p:spPr>
        <p:txBody>
          <a:bodyPr>
            <a:norm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Newsletter copy</a:t>
            </a:r>
          </a:p>
        </p:txBody>
      </p:sp>
      <p:graphicFrame>
        <p:nvGraphicFramePr>
          <p:cNvPr id="9" name="Table 9" descr="Millions will receive the first of two cost of living instalments totalling £650 from 14 July 2022, as part of a £37 billion government package to help families with cost of living pressures.&#10;&#10;The first £326 instalment for qualifying low-income households in England, Wales, Scotland and Northern Ireland will land in bank accounts from 14 July 2022, continuing to the end of the month. The rest will follow in a second instalment in the autumn.&#10;&#10;In total, millions of households will receive at least £1,200 from the government this year to help cover rising costs, with separate payments for pensioners, those on disability benefits and to help with energy bills.&#10;&#10;Check eligibility here: https://gov.uk/government/publications/cost-of-living-support/cost-of-living-support-factsheet-26-may-2022">
            <a:extLst>
              <a:ext uri="{FF2B5EF4-FFF2-40B4-BE49-F238E27FC236}">
                <a16:creationId xmlns:a16="http://schemas.microsoft.com/office/drawing/2014/main" id="{66CFAF06-014A-45BC-9020-712FB4399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743339"/>
              </p:ext>
            </p:extLst>
          </p:nvPr>
        </p:nvGraphicFramePr>
        <p:xfrm>
          <a:off x="365417" y="1133163"/>
          <a:ext cx="11623910" cy="56946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23910">
                  <a:extLst>
                    <a:ext uri="{9D8B030D-6E8A-4147-A177-3AD203B41FA5}">
                      <a16:colId xmlns:a16="http://schemas.microsoft.com/office/drawing/2014/main" val="3312705497"/>
                    </a:ext>
                  </a:extLst>
                </a:gridCol>
              </a:tblGrid>
              <a:tr h="45972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Newsletter copy: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This is for stakeholders to include in their own channels to members of the public. 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47921"/>
                  </a:ext>
                </a:extLst>
              </a:tr>
              <a:tr h="4712215">
                <a:tc>
                  <a:txBody>
                    <a:bodyPr/>
                    <a:lstStyle/>
                    <a:p>
                      <a:r>
                        <a:rPr lang="en-GB" sz="135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Millions of disabled people will receive further support from government to ease financial pressures during the rising cost of living</a:t>
                      </a:r>
                    </a:p>
                    <a:p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pPr lvl="0">
                        <a:buNone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More than six million disabled people in the UK will receive a one-off £150 Disability Cost of Living Payment. Those being paid a disability benefit that qualifies them for the payment will receive it automatically, with most payments being made between 20 June 2023 and 4 July 2023.</a:t>
                      </a:r>
                      <a:endParaRPr lang="en-GB"/>
                    </a:p>
                    <a:p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To be eligible for the Disability Cost of Living Payment you must be entitled to one or more of: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Disability Living Allowance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Personal Independence Payment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Attendance Allowance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Scottish Disability Benefits (Adult Disability Payment and Child Disability Payment)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Armed Forces Independence Payment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Constant Attendance Allowance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War Pension Mobility Supplement </a:t>
                      </a:r>
                    </a:p>
                    <a:p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Recipients of these benefits must have received a payment (or later received a payment) for 1 April 2023.  </a:t>
                      </a:r>
                    </a:p>
                    <a:p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For those who were awaiting confirmation of their entitlement to disability benefits on 1 April, or who are waiting to be assessed for eligibility to receive disability benefits, the process may take longer, but payments will still be automatic.</a:t>
                      </a:r>
                    </a:p>
                    <a:p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  <a:p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The Disability Cost of Living Payment will be paid separately to benefit payments and will appear in accounts with the account holder’s National Insurance number and DWPCOL. </a:t>
                      </a:r>
                    </a:p>
                    <a:p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Customers do not need to contact DWP or apply for any of these payments, they will be made automatically into the accounts of those eligible.</a:t>
                      </a:r>
                    </a:p>
                    <a:p>
                      <a:r>
                        <a:rPr lang="en-GB" sz="1350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For more information, visit: </a:t>
                      </a:r>
                      <a:r>
                        <a:rPr lang="en-GB" sz="1200" b="0" i="0" u="none" strike="noStrike" kern="1200" noProof="0" dirty="0">
                          <a:effectLst/>
                          <a:latin typeface="Arial"/>
                          <a:hlinkClick r:id="rId2"/>
                        </a:rPr>
                        <a:t>Cost of Living Payments 2023 to 2024 - GOV.UK (www.gov.uk)</a:t>
                      </a:r>
                    </a:p>
                    <a:p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545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304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8AD19E-10D9-4857-AD74-A9099B8B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417" y="227289"/>
            <a:ext cx="11623910" cy="766255"/>
          </a:xfrm>
          <a:prstGeom prst="rect">
            <a:avLst/>
          </a:prstGeom>
          <a:solidFill>
            <a:srgbClr val="1E6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FE64E-C155-4C5C-B926-B7A709E8A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349" y="301393"/>
            <a:ext cx="12058650" cy="692151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Accessible products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ea typeface="+mj-lt"/>
              <a:cs typeface="Arial" panose="020B0604020202020204" pitchFamily="34" charset="0"/>
            </a:endParaRPr>
          </a:p>
        </p:txBody>
      </p:sp>
      <p:graphicFrame>
        <p:nvGraphicFramePr>
          <p:cNvPr id="9" name="Table 9" descr="Millions will receive the first of two cost of living instalments totalling £650 from 14 July 2022, as part of a £37 billion government package to help families with cost of living pressures.&#10;&#10;The first £326 instalment for qualifying low-income households in England, Wales, Scotland and Northern Ireland will land in bank accounts from 14 July 2022, continuing to the end of the month. The rest will follow in a second instalment in the autumn.&#10;&#10;In total, millions of households will receive at least £1,200 from the government this year to help cover rising costs, with separate payments for pensioners, those on disability benefits and to help with energy bills.&#10;&#10;Check eligibility here: https://gov.uk/government/publications/cost-of-living-support/cost-of-living-support-factsheet-26-may-2022">
            <a:extLst>
              <a:ext uri="{FF2B5EF4-FFF2-40B4-BE49-F238E27FC236}">
                <a16:creationId xmlns:a16="http://schemas.microsoft.com/office/drawing/2014/main" id="{66CFAF06-014A-45BC-9020-712FB4399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979766"/>
              </p:ext>
            </p:extLst>
          </p:nvPr>
        </p:nvGraphicFramePr>
        <p:xfrm>
          <a:off x="365417" y="1133163"/>
          <a:ext cx="11623910" cy="51719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23910">
                  <a:extLst>
                    <a:ext uri="{9D8B030D-6E8A-4147-A177-3AD203B41FA5}">
                      <a16:colId xmlns:a16="http://schemas.microsoft.com/office/drawing/2014/main" val="3312705497"/>
                    </a:ext>
                  </a:extLst>
                </a:gridCol>
              </a:tblGrid>
              <a:tr h="459728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Easy read / BSL video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47921"/>
                  </a:ext>
                </a:extLst>
              </a:tr>
              <a:tr h="4712215">
                <a:tc>
                  <a:txBody>
                    <a:bodyPr/>
                    <a:lstStyle/>
                    <a:p>
                      <a:endParaRPr lang="en-GB" sz="1350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0545523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1C507FAD-04AC-89A6-9CD9-988839870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11328" y="5353957"/>
            <a:ext cx="654143" cy="654143"/>
          </a:xfrm>
          <a:prstGeom prst="ellipse">
            <a:avLst/>
          </a:prstGeom>
          <a:solidFill>
            <a:srgbClr val="1E6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62460-23F9-4850-7922-E8BDC8D20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817" y="1882066"/>
            <a:ext cx="2814399" cy="39496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12C7E5-BEAD-67CC-668D-A062DD1957EA}"/>
              </a:ext>
            </a:extLst>
          </p:cNvPr>
          <p:cNvSpPr txBox="1"/>
          <p:nvPr/>
        </p:nvSpPr>
        <p:spPr>
          <a:xfrm>
            <a:off x="5306944" y="4686991"/>
            <a:ext cx="4944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BSL information video available at: </a:t>
            </a:r>
          </a:p>
          <a:p>
            <a:r>
              <a:rPr lang="en-GB" dirty="0">
                <a:hlinkClick r:id="rId4"/>
              </a:rPr>
              <a:t>Disability Cost of Living Payment: information for customers - YouTube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88C995-3256-0DAC-B740-210A95ADB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4695" y="5561435"/>
            <a:ext cx="4233265" cy="1082104"/>
          </a:xfrm>
          <a:prstGeom prst="rect">
            <a:avLst/>
          </a:prstGeom>
          <a:solidFill>
            <a:srgbClr val="1E6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555213D2-543E-401C-9468-3E14468BB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992011">
            <a:off x="11669373" y="5535002"/>
            <a:ext cx="293716" cy="251013"/>
          </a:xfrm>
          <a:prstGeom prst="leftArrow">
            <a:avLst>
              <a:gd name="adj1" fmla="val 45584"/>
              <a:gd name="adj2" fmla="val 875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9320EC94-8585-E93B-B455-C61CD4B9FA59}"/>
              </a:ext>
            </a:extLst>
          </p:cNvPr>
          <p:cNvSpPr txBox="1"/>
          <p:nvPr/>
        </p:nvSpPr>
        <p:spPr>
          <a:xfrm>
            <a:off x="7830105" y="5686342"/>
            <a:ext cx="4069104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Download the Easy Read information in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and 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Welsh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.</a:t>
            </a:r>
          </a:p>
          <a:p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77A122-88EC-5708-DC96-EFF131FCE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67291" y="5409393"/>
            <a:ext cx="543269" cy="54326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4" name="Online Media 13" title="Disability Cost of Living Payment: information for customers">
            <a:hlinkClick r:id="" action="ppaction://media"/>
            <a:extLst>
              <a:ext uri="{FF2B5EF4-FFF2-40B4-BE49-F238E27FC236}">
                <a16:creationId xmlns:a16="http://schemas.microsoft.com/office/drawing/2014/main" id="{4206AD65-4EEA-1CF3-4BF0-ACA6F20383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345043" y="2048841"/>
            <a:ext cx="4494695" cy="25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51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4C20C39-1FD2-4D74-9B2E-21FF0B18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417" y="227289"/>
            <a:ext cx="11391077" cy="766255"/>
          </a:xfrm>
          <a:prstGeom prst="rect">
            <a:avLst/>
          </a:prstGeom>
          <a:solidFill>
            <a:srgbClr val="1E6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FE64E-C155-4C5C-B926-B7A709E8A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0509" y="376880"/>
            <a:ext cx="3201988" cy="4670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links</a:t>
            </a:r>
            <a:r>
              <a:rPr lang="en-US" sz="24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b="1" kern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C1DC7-7810-427F-97A9-765DB9E5FB76}"/>
              </a:ext>
            </a:extLst>
          </p:cNvPr>
          <p:cNvSpPr txBox="1"/>
          <p:nvPr/>
        </p:nvSpPr>
        <p:spPr>
          <a:xfrm>
            <a:off x="365417" y="1143135"/>
            <a:ext cx="11391076" cy="524686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800"/>
              </a:spcAft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>
              <a:spcAft>
                <a:spcPts val="800"/>
              </a:spcAft>
            </a:pPr>
            <a:r>
              <a:rPr lang="en-US" sz="1400" b="1" dirty="0">
                <a:latin typeface="Arial"/>
                <a:cs typeface="Arial"/>
              </a:rPr>
              <a:t>Download files to support customers here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/>
                <a:ea typeface="Calibri" panose="020F0502020204030204" pitchFamily="34" charset="0"/>
                <a:cs typeface="Arial"/>
              </a:rPr>
              <a:t>Link to the </a:t>
            </a:r>
            <a:r>
              <a:rPr lang="en-US" sz="1400" dirty="0">
                <a:latin typeface="Arial"/>
                <a:ea typeface="Calibri" panose="020F0502020204030204" pitchFamily="34" charset="0"/>
                <a:cs typeface="Arial"/>
                <a:hlinkClick r:id="rId3"/>
              </a:rPr>
              <a:t>gov.uk guidance page</a:t>
            </a:r>
            <a:endParaRPr lang="en-US" sz="1400" dirty="0"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rgbClr val="0000F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2"/>
              </a:rPr>
              <a:t>Use the HM Gov benefits checker to find out what you might be entitled to</a:t>
            </a:r>
            <a:r>
              <a:rPr lang="en-GB" sz="1400" dirty="0">
                <a:latin typeface="Arial"/>
                <a:ea typeface="Calibri" panose="020F0502020204030204" pitchFamily="34" charset="0"/>
                <a:cs typeface="Arial"/>
              </a:rPr>
              <a:t> 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  <a:hlinkClick r:id="rId4"/>
              </a:rPr>
              <a:t>BSL information on YouTube</a:t>
            </a:r>
            <a:r>
              <a:rPr lang="en-GB" sz="1400" dirty="0">
                <a:latin typeface="Arial"/>
                <a:ea typeface="Calibri" panose="020F0502020204030204" pitchFamily="34" charset="0"/>
                <a:cs typeface="Arial"/>
                <a:hlinkClick r:id="rId4"/>
              </a:rPr>
              <a:t> </a:t>
            </a:r>
            <a:endParaRPr lang="en-GB" sz="1400" dirty="0">
              <a:effectLst/>
              <a:highlight>
                <a:srgbClr val="FFFF00"/>
              </a:highlight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/>
                <a:cs typeface="Arial"/>
              </a:rPr>
              <a:t>Use an independent </a:t>
            </a:r>
            <a:r>
              <a:rPr lang="en-GB" sz="1400" u="sng" dirty="0">
                <a:solidFill>
                  <a:srgbClr val="0000FF"/>
                </a:solidFill>
                <a:effectLst/>
                <a:latin typeface="Arial"/>
                <a:ea typeface="Calibri"/>
                <a:cs typeface="Arial"/>
                <a:hlinkClick r:id="rId5"/>
              </a:rPr>
              <a:t>benefits</a:t>
            </a:r>
            <a:r>
              <a:rPr lang="en-GB" sz="1400" dirty="0">
                <a:effectLst/>
                <a:latin typeface="Arial"/>
                <a:ea typeface="Calibri"/>
                <a:cs typeface="Arial"/>
              </a:rPr>
              <a:t> calculator to find out what benefits you could get</a:t>
            </a:r>
            <a:r>
              <a:rPr lang="en-GB" sz="1400" dirty="0">
                <a:latin typeface="Arial"/>
                <a:ea typeface="Calibri"/>
                <a:cs typeface="Arial"/>
              </a:rPr>
              <a:t> </a:t>
            </a:r>
            <a:endParaRPr lang="en-GB" sz="14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u="sng" dirty="0">
                <a:solidFill>
                  <a:srgbClr val="0000FF"/>
                </a:solidFill>
                <a:latin typeface="Arial"/>
                <a:cs typeface="Arial"/>
                <a:hlinkClick r:id="rId6"/>
              </a:rPr>
              <a:t>Help for Households campaign website</a:t>
            </a: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en-GB" sz="1400" dirty="0">
                <a:solidFill>
                  <a:srgbClr val="0B0C0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You may be able to get other kinds of support, including:</a:t>
            </a:r>
            <a:endParaRPr lang="en-GB" sz="1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285750" lvl="0" indent="-285750">
              <a:spcAft>
                <a:spcPts val="375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solidFill>
                  <a:srgbClr val="0B0C0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Help from the Household Support Fund from </a:t>
            </a:r>
            <a:r>
              <a:rPr lang="en-GB" sz="1400" u="sng" dirty="0">
                <a:solidFill>
                  <a:srgbClr val="1D70B8"/>
                </a:solidFill>
                <a:effectLst/>
                <a:latin typeface="Arial"/>
                <a:ea typeface="Times New Roman" panose="02020603050405020304" pitchFamily="18" charset="0"/>
                <a:cs typeface="Arial"/>
                <a:hlinkClick r:id="rId7"/>
              </a:rPr>
              <a:t>your local council</a:t>
            </a:r>
            <a:r>
              <a:rPr lang="en-GB" sz="1400" dirty="0">
                <a:solidFill>
                  <a:srgbClr val="0B0C0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 in England</a:t>
            </a:r>
            <a:endParaRPr lang="en-GB" sz="1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lvl="0" indent="-285750">
              <a:spcAft>
                <a:spcPts val="375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solidFill>
                  <a:srgbClr val="0B0C0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The </a:t>
            </a:r>
            <a:r>
              <a:rPr lang="en-GB" sz="1400" u="sng" dirty="0">
                <a:solidFill>
                  <a:srgbClr val="1D70B8"/>
                </a:solidFill>
                <a:effectLst/>
                <a:latin typeface="Arial"/>
                <a:ea typeface="Times New Roman" panose="02020603050405020304" pitchFamily="18" charset="0"/>
                <a:cs typeface="Arial"/>
                <a:hlinkClick r:id="rId8"/>
              </a:rPr>
              <a:t>Discretionary Assistance Fund</a:t>
            </a:r>
            <a:r>
              <a:rPr lang="en-GB" sz="1400" dirty="0">
                <a:solidFill>
                  <a:srgbClr val="0B0C0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 in Wales</a:t>
            </a:r>
            <a:endParaRPr lang="en-GB" sz="1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lvl="0" indent="-285750">
              <a:spcAft>
                <a:spcPts val="375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solidFill>
                  <a:srgbClr val="0B0C0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A </a:t>
            </a:r>
            <a:r>
              <a:rPr lang="en-GB" sz="1400" u="sng" dirty="0">
                <a:solidFill>
                  <a:srgbClr val="1D70B8"/>
                </a:solidFill>
                <a:effectLst/>
                <a:latin typeface="Arial"/>
                <a:ea typeface="Times New Roman" panose="02020603050405020304" pitchFamily="18" charset="0"/>
                <a:cs typeface="Arial"/>
                <a:hlinkClick r:id="rId9"/>
              </a:rPr>
              <a:t>Crisis Grant or Community Care Grant</a:t>
            </a:r>
            <a:r>
              <a:rPr lang="en-GB" sz="1400" dirty="0">
                <a:solidFill>
                  <a:srgbClr val="0B0C0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 in Scotland</a:t>
            </a:r>
            <a:endParaRPr lang="en-GB" sz="1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lvl="0" indent="-285750">
              <a:spcAft>
                <a:spcPts val="375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u="sng" dirty="0">
                <a:solidFill>
                  <a:srgbClr val="1D70B8"/>
                </a:solidFill>
                <a:effectLst/>
                <a:latin typeface="Arial"/>
                <a:ea typeface="Times New Roman" panose="02020603050405020304" pitchFamily="18" charset="0"/>
                <a:cs typeface="Arial"/>
                <a:hlinkClick r:id="rId10"/>
              </a:rPr>
              <a:t>Discretionary Support or a Short-term Benefit Advance</a:t>
            </a:r>
            <a:r>
              <a:rPr lang="en-GB" sz="1400" dirty="0">
                <a:solidFill>
                  <a:srgbClr val="0B0C0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 in Northern Ireland</a:t>
            </a:r>
          </a:p>
          <a:p>
            <a:pPr marL="285750" lvl="0" indent="-285750">
              <a:spcAft>
                <a:spcPts val="375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solidFill>
                  <a:srgbClr val="0B0C0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Find out what other </a:t>
            </a:r>
            <a:r>
              <a:rPr lang="en-GB" sz="1400" u="sng" dirty="0">
                <a:solidFill>
                  <a:srgbClr val="1D70B8"/>
                </a:solidFill>
                <a:effectLst/>
                <a:latin typeface="Arial"/>
                <a:ea typeface="Times New Roman" panose="02020603050405020304" pitchFamily="18" charset="0"/>
                <a:cs typeface="Arial"/>
                <a:hlinkClick r:id="rId11"/>
              </a:rPr>
              <a:t>benefits and financial support you might be able to get to help with your living costs</a:t>
            </a:r>
            <a:r>
              <a:rPr lang="en-GB" sz="1400" dirty="0">
                <a:solidFill>
                  <a:srgbClr val="0B0C0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.</a:t>
            </a:r>
            <a:endParaRPr lang="en-GB" sz="1400" dirty="0">
              <a:latin typeface="Arial"/>
              <a:ea typeface="Times New Roman" panose="02020603050405020304" pitchFamily="18" charset="0"/>
              <a:cs typeface="Arial"/>
            </a:endParaRPr>
          </a:p>
          <a:p>
            <a:pPr marL="285750" lvl="0" indent="-285750">
              <a:spcAft>
                <a:spcPts val="375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400" dirty="0">
                <a:solidFill>
                  <a:srgbClr val="0B0C0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Use an independent </a:t>
            </a:r>
            <a:r>
              <a:rPr lang="en-GB" sz="1400" u="sng" dirty="0">
                <a:solidFill>
                  <a:srgbClr val="1D70B8"/>
                </a:solidFill>
                <a:effectLst/>
                <a:latin typeface="Arial"/>
                <a:ea typeface="Times New Roman" panose="02020603050405020304" pitchFamily="18" charset="0"/>
                <a:cs typeface="Arial"/>
                <a:hlinkClick r:id="rId5"/>
              </a:rPr>
              <a:t>benefits calculator</a:t>
            </a:r>
            <a:r>
              <a:rPr lang="en-GB" sz="1400" dirty="0">
                <a:solidFill>
                  <a:srgbClr val="0B0C0C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 to find out what benefits you could get.</a:t>
            </a:r>
            <a:endParaRPr lang="en-GB" sz="1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342900" lvl="0" indent="-342900">
              <a:spcAft>
                <a:spcPts val="375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8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0" name="Rectangle 411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62AC78-4803-4774-A032-F2241883B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417" y="227289"/>
            <a:ext cx="11391077" cy="766255"/>
          </a:xfrm>
          <a:prstGeom prst="rect">
            <a:avLst/>
          </a:prstGeom>
          <a:solidFill>
            <a:srgbClr val="1E6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FE64E-C155-4C5C-B926-B7A709E8A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8051" y="360935"/>
            <a:ext cx="10391252" cy="49378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How to talk about </a:t>
            </a:r>
            <a:r>
              <a:rPr lang="en-US" sz="240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Help for Households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and the </a:t>
            </a:r>
            <a:r>
              <a:rPr lang="en-US" sz="240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Cost of Living Payments </a:t>
            </a:r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with your customers</a:t>
            </a:r>
            <a:endParaRPr lang="en-US" sz="240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330748-37FF-7784-6076-F69FE0E7740F}"/>
              </a:ext>
            </a:extLst>
          </p:cNvPr>
          <p:cNvSpPr txBox="1"/>
          <p:nvPr/>
        </p:nvSpPr>
        <p:spPr>
          <a:xfrm>
            <a:off x="362738" y="1229934"/>
            <a:ext cx="11393962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cs typeface="Arial"/>
              </a:rPr>
              <a:t>​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/>
                <a:cs typeface="Arial"/>
              </a:rPr>
              <a:t>This toolkit provides an update on the latest £150 Disability Cost of Living Payment. It sets out:</a:t>
            </a:r>
            <a:endParaRPr lang="en-US" dirty="0">
              <a:cs typeface="Calibri"/>
            </a:endParaRPr>
          </a:p>
          <a:p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/>
                <a:cs typeface="Arial"/>
              </a:rPr>
              <a:t>- what the different payments are and the payment windows</a:t>
            </a:r>
            <a:endParaRPr lang="en-US" dirty="0"/>
          </a:p>
          <a:p>
            <a:endParaRPr lang="en-US" sz="1600" b="1">
              <a:latin typeface="Arial"/>
              <a:cs typeface="Arial"/>
            </a:endParaRPr>
          </a:p>
          <a:p>
            <a:r>
              <a:rPr lang="en-US" sz="1600" b="1" dirty="0">
                <a:latin typeface="Arial"/>
                <a:cs typeface="Arial"/>
              </a:rPr>
              <a:t>- who is eligible for the payments​</a:t>
            </a:r>
            <a:endParaRPr lang="en-US" dirty="0">
              <a:latin typeface="Calibri" panose="020F0502020204030204"/>
              <a:cs typeface="Calibri" panose="020F0502020204030204"/>
            </a:endParaRPr>
          </a:p>
          <a:p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/>
                <a:cs typeface="Arial"/>
              </a:rPr>
              <a:t>- how stakeholders can support their customers </a:t>
            </a:r>
            <a:endParaRPr lang="en-US" dirty="0"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690912-76CE-2D9B-DEBE-034894BC0999}"/>
              </a:ext>
            </a:extLst>
          </p:cNvPr>
          <p:cNvSpPr txBox="1">
            <a:spLocks/>
          </p:cNvSpPr>
          <p:nvPr/>
        </p:nvSpPr>
        <p:spPr>
          <a:xfrm>
            <a:off x="7385867" y="6121311"/>
            <a:ext cx="5419353" cy="5815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1500" b="1" i="1"/>
            </a:br>
            <a:r>
              <a:rPr lang="en-GB" sz="1700" b="1" i="1"/>
              <a:t>Contact </a:t>
            </a:r>
            <a:r>
              <a:rPr lang="en-GB" sz="1700" i="1" u="sng">
                <a:hlinkClick r:id="rId2"/>
              </a:rPr>
              <a:t>external.affairs@dwp.gov.uk</a:t>
            </a:r>
            <a:r>
              <a:rPr lang="en-GB" sz="1700" i="1"/>
              <a:t> for more information</a:t>
            </a:r>
            <a:br>
              <a:rPr lang="en-GB" sz="1500" i="1"/>
            </a:br>
            <a:endParaRPr lang="en-US" sz="1500" i="1"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8EA2F2-F7E3-9509-A353-898A16304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093" y="1154732"/>
            <a:ext cx="11389859" cy="3639175"/>
          </a:xfrm>
          <a:prstGeom prst="rect">
            <a:avLst/>
          </a:prstGeom>
          <a:noFill/>
          <a:ln w="38100">
            <a:solidFill>
              <a:srgbClr val="1E6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5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8AD19E-10D9-4857-AD74-A9099B8B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417" y="227289"/>
            <a:ext cx="11623910" cy="766255"/>
          </a:xfrm>
          <a:prstGeom prst="rect">
            <a:avLst/>
          </a:prstGeom>
          <a:solidFill>
            <a:srgbClr val="1E6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FE64E-C155-4C5C-B926-B7A709E8A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349" y="301393"/>
            <a:ext cx="12058650" cy="692151"/>
          </a:xfrm>
        </p:spPr>
        <p:txBody>
          <a:bodyPr>
            <a:normAutofit/>
          </a:bodyPr>
          <a:lstStyle/>
          <a:p>
            <a:r>
              <a:rPr lang="en-GB" sz="2400" b="1">
                <a:solidFill>
                  <a:schemeClr val="bg1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Cost of living payment windows at a glance</a:t>
            </a:r>
          </a:p>
        </p:txBody>
      </p:sp>
      <p:graphicFrame>
        <p:nvGraphicFramePr>
          <p:cNvPr id="9" name="Table 9" descr="Millions will receive the first of two cost of living instalments totalling £650 from 14 July 2022, as part of a £37 billion government package to help families with cost of living pressures.&#10;&#10;The first £326 instalment for qualifying low-income households in England, Wales, Scotland and Northern Ireland will land in bank accounts from 14 July 2022, continuing to the end of the month. The rest will follow in a second instalment in the autumn.&#10;&#10;In total, millions of households will receive at least £1,200 from the government this year to help cover rising costs, with separate payments for pensioners, those on disability benefits and to help with energy bills.&#10;&#10;Check eligibility here: https://gov.uk/government/publications/cost-of-living-support/cost-of-living-support-factsheet-26-may-2022">
            <a:extLst>
              <a:ext uri="{FF2B5EF4-FFF2-40B4-BE49-F238E27FC236}">
                <a16:creationId xmlns:a16="http://schemas.microsoft.com/office/drawing/2014/main" id="{66CFAF06-014A-45BC-9020-712FB4399A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336396"/>
              </p:ext>
            </p:extLst>
          </p:nvPr>
        </p:nvGraphicFramePr>
        <p:xfrm>
          <a:off x="365417" y="1133164"/>
          <a:ext cx="11623910" cy="64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623910">
                  <a:extLst>
                    <a:ext uri="{9D8B030D-6E8A-4147-A177-3AD203B41FA5}">
                      <a16:colId xmlns:a16="http://schemas.microsoft.com/office/drawing/2014/main" val="3312705497"/>
                    </a:ext>
                  </a:extLst>
                </a:gridCol>
              </a:tblGrid>
              <a:tr h="351802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Exact payment windows and qualifying periods for eligibility will be announced in due course but are designed to ensure a consistent support offer throughout the year. Payment windows will be broadly as follows:</a:t>
                      </a:r>
                      <a:endParaRPr lang="en-US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94792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01BF850-BC72-4386-9D6C-2D9CBE7F7837}"/>
              </a:ext>
            </a:extLst>
          </p:cNvPr>
          <p:cNvSpPr txBox="1"/>
          <p:nvPr/>
        </p:nvSpPr>
        <p:spPr>
          <a:xfrm>
            <a:off x="421256" y="5455496"/>
            <a:ext cx="3066923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i="0" u="none" strike="noStrike" kern="1200" noProof="0">
                <a:solidFill>
                  <a:schemeClr val="bg1"/>
                </a:solidFill>
                <a:effectLst/>
                <a:latin typeface="Arial"/>
                <a:cs typeface="Arial"/>
              </a:rPr>
              <a:t>Click </a:t>
            </a:r>
            <a:r>
              <a:rPr lang="en-US" sz="1400" b="1" i="0" u="none" strike="noStrike" kern="1200" noProof="0">
                <a:solidFill>
                  <a:schemeClr val="bg1"/>
                </a:solidFill>
                <a:effectLst/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400" b="1" i="0" u="none" strike="noStrike" kern="1200" noProof="0">
                <a:solidFill>
                  <a:schemeClr val="bg1"/>
                </a:solidFill>
                <a:effectLst/>
                <a:latin typeface="Arial"/>
                <a:cs typeface="Arial"/>
              </a:rPr>
              <a:t> for the newsletter </a:t>
            </a:r>
            <a:br>
              <a:rPr lang="en-US" sz="1400" b="1" i="0" u="none" strike="noStrike" kern="1200" noProof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 i="0" u="none" strike="noStrike" kern="1200" noProof="0">
                <a:solidFill>
                  <a:schemeClr val="bg1"/>
                </a:solidFill>
                <a:effectLst/>
                <a:latin typeface="Arial"/>
                <a:cs typeface="Arial"/>
              </a:rPr>
              <a:t>copy </a:t>
            </a:r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and poster, </a:t>
            </a:r>
            <a:r>
              <a:rPr lang="en-US" sz="1400" b="1" i="0" u="none" strike="noStrike" kern="1200" noProof="0">
                <a:solidFill>
                  <a:schemeClr val="bg1"/>
                </a:solidFill>
                <a:effectLst/>
                <a:latin typeface="Arial"/>
                <a:cs typeface="Arial"/>
              </a:rPr>
              <a:t>and translated </a:t>
            </a:r>
            <a:r>
              <a:rPr lang="en-US" sz="1400" b="1">
                <a:solidFill>
                  <a:schemeClr val="bg1"/>
                </a:solidFill>
                <a:latin typeface="Arial"/>
                <a:cs typeface="Arial"/>
              </a:rPr>
              <a:t>versions</a:t>
            </a:r>
            <a:r>
              <a:rPr lang="en-US" sz="1400" b="1" i="0" u="none" strike="noStrike" kern="1200" noProof="0">
                <a:solidFill>
                  <a:schemeClr val="bg1"/>
                </a:solidFill>
                <a:effectLst/>
                <a:latin typeface="Arial"/>
                <a:cs typeface="Arial"/>
              </a:rPr>
              <a:t> in Wels</a:t>
            </a:r>
            <a:endParaRPr lang="en-GB" sz="1400">
              <a:solidFill>
                <a:schemeClr val="bg1"/>
              </a:solidFill>
              <a:latin typeface="Arial"/>
              <a:cs typeface="Arial"/>
            </a:endParaRPr>
          </a:p>
          <a:p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1914EB-E1E3-4288-8241-A0C4E7A60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19628" y="5237840"/>
            <a:ext cx="543269" cy="54326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4F7EF73-5AEF-6F81-2BB2-3422866592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837930"/>
              </p:ext>
            </p:extLst>
          </p:nvPr>
        </p:nvGraphicFramePr>
        <p:xfrm>
          <a:off x="359433" y="1998452"/>
          <a:ext cx="11594899" cy="44467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78348">
                  <a:extLst>
                    <a:ext uri="{9D8B030D-6E8A-4147-A177-3AD203B41FA5}">
                      <a16:colId xmlns:a16="http://schemas.microsoft.com/office/drawing/2014/main" val="3960382401"/>
                    </a:ext>
                  </a:extLst>
                </a:gridCol>
                <a:gridCol w="3751584">
                  <a:extLst>
                    <a:ext uri="{9D8B030D-6E8A-4147-A177-3AD203B41FA5}">
                      <a16:colId xmlns:a16="http://schemas.microsoft.com/office/drawing/2014/main" val="1986334566"/>
                    </a:ext>
                  </a:extLst>
                </a:gridCol>
                <a:gridCol w="3864967">
                  <a:extLst>
                    <a:ext uri="{9D8B030D-6E8A-4147-A177-3AD203B41FA5}">
                      <a16:colId xmlns:a16="http://schemas.microsoft.com/office/drawing/2014/main" val="1395774481"/>
                    </a:ext>
                  </a:extLst>
                </a:gridCol>
              </a:tblGrid>
              <a:tr h="741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dirty="0">
                          <a:effectLst/>
                          <a:latin typeface="Arial"/>
                          <a:ea typeface="Calibri"/>
                          <a:cs typeface="Arial"/>
                        </a:rPr>
                        <a:t>Which payment?</a:t>
                      </a:r>
                      <a:endParaRPr lang="en-GB" sz="1600" u="none" dirty="0">
                        <a:effectLst/>
                        <a:latin typeface="Calibri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82880" marR="68580" marT="18288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600" b="1" u="none" dirty="0">
                          <a:effectLst/>
                          <a:latin typeface="Arial"/>
                          <a:ea typeface="Calibri"/>
                          <a:cs typeface="Arial"/>
                        </a:rPr>
                        <a:t>How much?</a:t>
                      </a:r>
                      <a:endParaRPr lang="en-GB" sz="1600" u="none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2880" marR="68580" marT="1828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</a:pPr>
                      <a:r>
                        <a:rPr lang="en-GB" sz="1600" b="1" u="none" dirty="0">
                          <a:effectLst/>
                          <a:latin typeface="Arial"/>
                          <a:ea typeface="Calibri"/>
                          <a:cs typeface="Arial"/>
                        </a:rPr>
                        <a:t>When?</a:t>
                      </a:r>
                      <a:endParaRPr lang="en-GB" sz="1600" u="none" dirty="0">
                        <a:effectLst/>
                        <a:latin typeface="Calibri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82880" marR="68580" marT="182880" marB="0"/>
                </a:tc>
                <a:extLst>
                  <a:ext uri="{0D108BD9-81ED-4DB2-BD59-A6C34878D82A}">
                    <a16:rowId xmlns:a16="http://schemas.microsoft.com/office/drawing/2014/main" val="407287465"/>
                  </a:ext>
                </a:extLst>
              </a:tr>
              <a:tr h="741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First 2023/24 Cost of Living Payment</a:t>
                      </a:r>
                    </a:p>
                  </a:txBody>
                  <a:tcPr marL="182880" marR="68580" marT="18288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£301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2880" marR="68580" marT="1828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Between 25 April and 17 May 2023</a:t>
                      </a:r>
                    </a:p>
                  </a:txBody>
                  <a:tcPr marL="182880" marR="68580" marT="182880" marB="0"/>
                </a:tc>
                <a:extLst>
                  <a:ext uri="{0D108BD9-81ED-4DB2-BD59-A6C34878D82A}">
                    <a16:rowId xmlns:a16="http://schemas.microsoft.com/office/drawing/2014/main" val="3633946962"/>
                  </a:ext>
                </a:extLst>
              </a:tr>
              <a:tr h="741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2023 Disability Payment</a:t>
                      </a:r>
                    </a:p>
                  </a:txBody>
                  <a:tcPr marL="182880" marR="68580" marT="18288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£150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2880" marR="68580" marT="1828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Between 20 June and 4 July 2023</a:t>
                      </a:r>
                      <a:endParaRPr lang="en-GB" sz="1600" dirty="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182880" marR="68580" marT="182880" marB="0"/>
                </a:tc>
                <a:extLst>
                  <a:ext uri="{0D108BD9-81ED-4DB2-BD59-A6C34878D82A}">
                    <a16:rowId xmlns:a16="http://schemas.microsoft.com/office/drawing/2014/main" val="3966558739"/>
                  </a:ext>
                </a:extLst>
              </a:tr>
              <a:tr h="741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Second 2023/24 Cost of Living Payment</a:t>
                      </a:r>
                    </a:p>
                  </a:txBody>
                  <a:tcPr marL="182880" marR="68580" marT="18288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£300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2880" marR="68580" marT="1828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Autumn 2023</a:t>
                      </a:r>
                    </a:p>
                  </a:txBody>
                  <a:tcPr marL="182880" marR="68580" marT="182880" marB="0"/>
                </a:tc>
                <a:extLst>
                  <a:ext uri="{0D108BD9-81ED-4DB2-BD59-A6C34878D82A}">
                    <a16:rowId xmlns:a16="http://schemas.microsoft.com/office/drawing/2014/main" val="2482939041"/>
                  </a:ext>
                </a:extLst>
              </a:tr>
              <a:tr h="741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2023 Pensioner Payment</a:t>
                      </a:r>
                    </a:p>
                  </a:txBody>
                  <a:tcPr marL="182880" marR="68580" marT="18288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£300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2880" marR="68580" marT="1828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During Winter 2023/24</a:t>
                      </a:r>
                    </a:p>
                  </a:txBody>
                  <a:tcPr marL="182880" marR="68580" marT="182880" marB="0"/>
                </a:tc>
                <a:extLst>
                  <a:ext uri="{0D108BD9-81ED-4DB2-BD59-A6C34878D82A}">
                    <a16:rowId xmlns:a16="http://schemas.microsoft.com/office/drawing/2014/main" val="1571267745"/>
                  </a:ext>
                </a:extLst>
              </a:tr>
              <a:tr h="741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Third 2023/24 Cost of Living Payment</a:t>
                      </a:r>
                    </a:p>
                  </a:txBody>
                  <a:tcPr marL="182880" marR="68580" marT="182880" marB="0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£299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82880" marR="68580" marT="18288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Arial"/>
                          <a:ea typeface="Calibri"/>
                          <a:cs typeface="Arial"/>
                        </a:rPr>
                        <a:t>During Spring 2024</a:t>
                      </a:r>
                    </a:p>
                  </a:txBody>
                  <a:tcPr marL="182880" marR="68580" marT="182880" marB="0"/>
                </a:tc>
                <a:extLst>
                  <a:ext uri="{0D108BD9-81ED-4DB2-BD59-A6C34878D82A}">
                    <a16:rowId xmlns:a16="http://schemas.microsoft.com/office/drawing/2014/main" val="196151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8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shopping basket in a grocery store">
            <a:extLst>
              <a:ext uri="{FF2B5EF4-FFF2-40B4-BE49-F238E27FC236}">
                <a16:creationId xmlns:a16="http://schemas.microsoft.com/office/drawing/2014/main" id="{1BEC5FE6-7D69-42C2-B0DB-2E6F958AC6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8" b="566"/>
          <a:stretch/>
        </p:blipFill>
        <p:spPr>
          <a:xfrm>
            <a:off x="5234138" y="149"/>
            <a:ext cx="6954813" cy="68578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8EB592-EA42-40A6-9250-C4350D62F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417" y="227289"/>
            <a:ext cx="11391077" cy="766255"/>
          </a:xfrm>
          <a:prstGeom prst="rect">
            <a:avLst/>
          </a:prstGeom>
          <a:solidFill>
            <a:srgbClr val="1E6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FE64E-C155-4C5C-B926-B7A709E8A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5506" y="419551"/>
            <a:ext cx="6687158" cy="4378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40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Help for Households - </a:t>
            </a:r>
            <a:r>
              <a:rPr lang="en-US" sz="240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What people need to know</a:t>
            </a:r>
            <a:r>
              <a:rPr lang="en-US" sz="2400" b="1">
                <a:solidFill>
                  <a:schemeClr val="bg1">
                    <a:lumMod val="95000"/>
                  </a:schemeClr>
                </a:solidFill>
              </a:rPr>
              <a:t> </a:t>
            </a:r>
          </a:p>
        </p:txBody>
      </p:sp>
      <p:sp>
        <p:nvSpPr>
          <p:cNvPr id="4164" name="TextBox 2">
            <a:extLst>
              <a:ext uri="{FF2B5EF4-FFF2-40B4-BE49-F238E27FC236}">
                <a16:creationId xmlns:a16="http://schemas.microsoft.com/office/drawing/2014/main" id="{294C1DC7-7810-427F-97A9-765DB9E5FB76}"/>
              </a:ext>
            </a:extLst>
          </p:cNvPr>
          <p:cNvSpPr txBox="1"/>
          <p:nvPr/>
        </p:nvSpPr>
        <p:spPr>
          <a:xfrm>
            <a:off x="365417" y="1227257"/>
            <a:ext cx="8857071" cy="5066195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lnSpc>
                <a:spcPct val="90000"/>
              </a:lnSpc>
              <a:buFont typeface="Arial"/>
              <a:buChar char="•"/>
            </a:pPr>
            <a:endParaRPr lang="en-US" sz="1400" dirty="0">
              <a:latin typeface="Arial"/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Arial"/>
                <a:ea typeface="+mn-lt"/>
                <a:cs typeface="+mn-lt"/>
              </a:rPr>
              <a:t>Millions of households on means-tested benefits, including tax credits, will receive up to three Cost of Living Payments over 2023 to 2024. 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GB" sz="1400" dirty="0">
                <a:latin typeface="Arial"/>
                <a:ea typeface="+mn-lt"/>
                <a:cs typeface="+mn-lt"/>
              </a:rPr>
              <a:t>This includes all eligible households receiving the following benefits: Universal Credit, Income-based Jobseekers Allowance, Income-related Employment and Support Allowance, Income Support, Pension Credit, Working Tax Credit and Child Tax Credit. 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GB" sz="1400" dirty="0">
                <a:latin typeface="Arial"/>
                <a:ea typeface="+mn-lt"/>
                <a:cs typeface="+mn-lt"/>
              </a:rPr>
              <a:t>The </a:t>
            </a:r>
            <a:r>
              <a:rPr lang="en-GB" sz="1400" b="1" dirty="0">
                <a:latin typeface="Arial"/>
                <a:ea typeface="+mn-lt"/>
                <a:cs typeface="+mn-lt"/>
              </a:rPr>
              <a:t>first payment of £301 </a:t>
            </a:r>
            <a:r>
              <a:rPr lang="en-GB" sz="1400" dirty="0">
                <a:latin typeface="Arial"/>
                <a:ea typeface="+mn-lt"/>
                <a:cs typeface="+mn-lt"/>
              </a:rPr>
              <a:t>was made </a:t>
            </a:r>
            <a:r>
              <a:rPr lang="en-GB" sz="1400" b="1" dirty="0">
                <a:latin typeface="Arial"/>
                <a:ea typeface="+mn-lt"/>
                <a:cs typeface="+mn-lt"/>
              </a:rPr>
              <a:t>between 25 April and 17 May </a:t>
            </a:r>
            <a:r>
              <a:rPr lang="en-GB" sz="1400" dirty="0">
                <a:latin typeface="Arial"/>
                <a:ea typeface="+mn-lt"/>
                <a:cs typeface="+mn-lt"/>
              </a:rPr>
              <a:t>with the </a:t>
            </a:r>
            <a:r>
              <a:rPr lang="en-GB" sz="1400" b="1" dirty="0">
                <a:latin typeface="Arial"/>
                <a:ea typeface="+mn-lt"/>
                <a:cs typeface="+mn-lt"/>
              </a:rPr>
              <a:t>second payment of £300</a:t>
            </a:r>
            <a:r>
              <a:rPr lang="en-GB" sz="1400" dirty="0">
                <a:latin typeface="Arial"/>
                <a:ea typeface="+mn-lt"/>
                <a:cs typeface="+mn-lt"/>
              </a:rPr>
              <a:t> due to be made in the </a:t>
            </a:r>
            <a:r>
              <a:rPr lang="en-GB" sz="1400" b="1" dirty="0">
                <a:latin typeface="Arial"/>
                <a:ea typeface="+mn-lt"/>
                <a:cs typeface="+mn-lt"/>
              </a:rPr>
              <a:t>Autumn 2023</a:t>
            </a:r>
            <a:r>
              <a:rPr lang="en-GB" sz="1400" dirty="0">
                <a:latin typeface="Arial"/>
                <a:ea typeface="+mn-lt"/>
                <a:cs typeface="+mn-lt"/>
              </a:rPr>
              <a:t>, and the </a:t>
            </a:r>
            <a:r>
              <a:rPr lang="en-GB" sz="1400" b="1" dirty="0">
                <a:latin typeface="Arial"/>
                <a:ea typeface="+mn-lt"/>
                <a:cs typeface="+mn-lt"/>
              </a:rPr>
              <a:t>third payment of £299 </a:t>
            </a:r>
            <a:r>
              <a:rPr lang="en-GB" sz="1400" dirty="0">
                <a:latin typeface="Arial"/>
                <a:ea typeface="+mn-lt"/>
                <a:cs typeface="+mn-lt"/>
              </a:rPr>
              <a:t>due to be made in the </a:t>
            </a:r>
            <a:r>
              <a:rPr lang="en-GB" sz="1400" b="1" dirty="0">
                <a:latin typeface="Arial"/>
                <a:ea typeface="+mn-lt"/>
                <a:cs typeface="+mn-lt"/>
              </a:rPr>
              <a:t>Spring of 2024</a:t>
            </a:r>
            <a:r>
              <a:rPr lang="en-GB" sz="1400" dirty="0">
                <a:latin typeface="Arial"/>
                <a:ea typeface="+mn-lt"/>
                <a:cs typeface="+mn-lt"/>
              </a:rPr>
              <a:t>. 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GB" sz="1400" dirty="0">
                <a:latin typeface="Arial"/>
                <a:ea typeface="+mn-lt"/>
                <a:cs typeface="+mn-lt"/>
              </a:rPr>
              <a:t>Payments will be made separately from benefits and automatically via usual payment methods – </a:t>
            </a:r>
            <a:r>
              <a:rPr lang="en-GB" sz="1400" b="1" dirty="0">
                <a:latin typeface="Arial"/>
                <a:ea typeface="+mn-lt"/>
                <a:cs typeface="+mn-lt"/>
              </a:rPr>
              <a:t>people do not need to contact HMRC or DWP or apply for the payment. 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GB" sz="1400" dirty="0">
                <a:latin typeface="Arial"/>
                <a:ea typeface="+mn-lt"/>
                <a:cs typeface="+mn-lt"/>
              </a:rPr>
              <a:t>Those who are eligible for the £301 Cost of Living Payment solely through tax credits and are not eligible through DWP means-tested benefits, were paid by HMRC between 2 and 9 May. The payment will have appeared in customers’ bank accounts with the reference ‘HMRC COLS’, referencing Cost of Living Support.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GB" sz="1400" dirty="0">
                <a:latin typeface="Arial"/>
                <a:ea typeface="+mn-lt"/>
                <a:cs typeface="+mn-lt"/>
              </a:rPr>
              <a:t>An </a:t>
            </a:r>
            <a:r>
              <a:rPr lang="en-GB" sz="1400" b="1" dirty="0">
                <a:latin typeface="Arial"/>
                <a:ea typeface="+mn-lt"/>
                <a:cs typeface="+mn-lt"/>
              </a:rPr>
              <a:t>extra £150 </a:t>
            </a:r>
            <a:r>
              <a:rPr lang="en-GB" sz="1400" dirty="0">
                <a:latin typeface="Arial"/>
                <a:ea typeface="+mn-lt"/>
                <a:cs typeface="+mn-lt"/>
              </a:rPr>
              <a:t>payment to people on </a:t>
            </a:r>
            <a:r>
              <a:rPr lang="en-GB" sz="1400" b="1" dirty="0">
                <a:latin typeface="Arial"/>
                <a:ea typeface="+mn-lt"/>
                <a:cs typeface="+mn-lt"/>
              </a:rPr>
              <a:t>qualifying disability benefits </a:t>
            </a:r>
            <a:r>
              <a:rPr lang="en-GB" sz="1400" dirty="0">
                <a:latin typeface="Arial"/>
                <a:ea typeface="+mn-lt"/>
                <a:cs typeface="+mn-lt"/>
              </a:rPr>
              <a:t>will be paid between 20 June and 4 July.</a:t>
            </a:r>
          </a:p>
          <a:p>
            <a:pPr marL="285750" indent="-285750">
              <a:lnSpc>
                <a:spcPct val="90000"/>
              </a:lnSpc>
              <a:spcAft>
                <a:spcPts val="1200"/>
              </a:spcAft>
              <a:buFont typeface="Arial"/>
              <a:buChar char="•"/>
            </a:pPr>
            <a:r>
              <a:rPr lang="en-GB" sz="1400" dirty="0">
                <a:latin typeface="Arial"/>
                <a:ea typeface="+mn-lt"/>
                <a:cs typeface="+mn-lt"/>
              </a:rPr>
              <a:t>There will also be an extra </a:t>
            </a:r>
            <a:r>
              <a:rPr lang="en-GB" sz="1400" b="1" dirty="0">
                <a:latin typeface="Arial"/>
                <a:ea typeface="+mn-lt"/>
                <a:cs typeface="+mn-lt"/>
              </a:rPr>
              <a:t>£300 for pensioner households</a:t>
            </a:r>
            <a:r>
              <a:rPr lang="en-GB" sz="1400" dirty="0">
                <a:latin typeface="Arial"/>
                <a:ea typeface="+mn-lt"/>
                <a:cs typeface="+mn-lt"/>
              </a:rPr>
              <a:t> paid as an increase to their winter fuel payment to be paid in Winter.</a:t>
            </a:r>
          </a:p>
          <a:p>
            <a:pPr>
              <a:lnSpc>
                <a:spcPct val="90000"/>
              </a:lnSpc>
            </a:pPr>
            <a:endParaRPr lang="en-US" sz="1400" i="1">
              <a:latin typeface="Arial"/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en-US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68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CCED876-9CB0-0950-F072-67D45E5D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7069" y="2667898"/>
            <a:ext cx="11623910" cy="766255"/>
          </a:xfrm>
          <a:prstGeom prst="rect">
            <a:avLst/>
          </a:prstGeom>
          <a:solidFill>
            <a:srgbClr val="1E6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400" b="1" dirty="0">
                <a:cs typeface="Calibri"/>
              </a:rPr>
              <a:t>2023 Disability Cost of Living Payment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9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0AB110-B968-43BE-BA7D-4CEFD0AB3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417" y="227289"/>
            <a:ext cx="11391077" cy="766255"/>
          </a:xfrm>
          <a:prstGeom prst="rect">
            <a:avLst/>
          </a:prstGeom>
          <a:solidFill>
            <a:srgbClr val="1E6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FE64E-C155-4C5C-B926-B7A709E8A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4764" y="-304022"/>
            <a:ext cx="11142471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A99A6F-67E2-44C3-927C-A6A3B27E8993}"/>
              </a:ext>
            </a:extLst>
          </p:cNvPr>
          <p:cNvSpPr txBox="1"/>
          <p:nvPr/>
        </p:nvSpPr>
        <p:spPr>
          <a:xfrm>
            <a:off x="359250" y="1084125"/>
            <a:ext cx="930487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latin typeface="Arial"/>
                <a:ea typeface="Times New Roman" panose="02020603050405020304" pitchFamily="18" charset="0"/>
                <a:cs typeface="Calibri"/>
              </a:rPr>
              <a:t>The </a:t>
            </a:r>
            <a:r>
              <a:rPr lang="en-GB" sz="1800" b="1" dirty="0">
                <a:effectLst/>
                <a:latin typeface="Arial"/>
                <a:ea typeface="Times New Roman" panose="02020603050405020304" pitchFamily="18" charset="0"/>
                <a:cs typeface="Calibri"/>
              </a:rPr>
              <a:t>following top-level FAQs may answer any questions:</a:t>
            </a:r>
            <a:r>
              <a:rPr lang="en-GB" b="1" dirty="0">
                <a:latin typeface="Arial"/>
                <a:ea typeface="Times New Roman" panose="02020603050405020304" pitchFamily="18" charset="0"/>
                <a:cs typeface="Calibri"/>
              </a:rPr>
              <a:t> 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C1DC7-7810-427F-97A9-765DB9E5FB76}"/>
              </a:ext>
            </a:extLst>
          </p:cNvPr>
          <p:cNvSpPr txBox="1"/>
          <p:nvPr/>
        </p:nvSpPr>
        <p:spPr>
          <a:xfrm>
            <a:off x="365417" y="1570977"/>
            <a:ext cx="11391077" cy="448050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3" spcCol="1800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How do </a:t>
            </a:r>
            <a:r>
              <a:rPr lang="en-GB" sz="1400" b="1" dirty="0">
                <a:solidFill>
                  <a:srgbClr val="1E613E"/>
                </a:solidFill>
                <a:latin typeface="Arial"/>
                <a:ea typeface="Times New Roman" panose="02020603050405020304" pitchFamily="18" charset="0"/>
                <a:cs typeface="Arial"/>
              </a:rPr>
              <a:t>I </a:t>
            </a: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apply for </a:t>
            </a:r>
            <a:r>
              <a:rPr lang="en-GB" sz="1400" b="1" dirty="0">
                <a:solidFill>
                  <a:srgbClr val="1E613E"/>
                </a:solidFill>
                <a:latin typeface="Arial"/>
                <a:ea typeface="Times New Roman" panose="02020603050405020304" pitchFamily="18" charset="0"/>
                <a:cs typeface="Arial"/>
              </a:rPr>
              <a:t>the Disability </a:t>
            </a: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Cost of Living </a:t>
            </a:r>
            <a:r>
              <a:rPr lang="en-GB" sz="1400" b="1" dirty="0">
                <a:solidFill>
                  <a:srgbClr val="1E613E"/>
                </a:solidFill>
                <a:latin typeface="Arial"/>
                <a:ea typeface="Times New Roman" panose="02020603050405020304" pitchFamily="18" charset="0"/>
                <a:cs typeface="Arial"/>
              </a:rPr>
              <a:t>Payment</a:t>
            </a: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Arial"/>
                <a:ea typeface="+mn-lt"/>
                <a:cs typeface="Arial"/>
              </a:rPr>
              <a:t>You </a:t>
            </a:r>
            <a:r>
              <a:rPr lang="en-GB" sz="1400" dirty="0">
                <a:effectLst/>
                <a:latin typeface="Arial"/>
                <a:ea typeface="+mn-lt"/>
                <a:cs typeface="Arial"/>
              </a:rPr>
              <a:t>do not need to apply. If </a:t>
            </a:r>
            <a:r>
              <a:rPr lang="en-GB" sz="1400" dirty="0">
                <a:latin typeface="Arial"/>
                <a:ea typeface="+mn-lt"/>
                <a:cs typeface="Arial"/>
              </a:rPr>
              <a:t>you’re </a:t>
            </a:r>
            <a:r>
              <a:rPr lang="en-GB" sz="1400" dirty="0">
                <a:effectLst/>
                <a:latin typeface="Arial"/>
                <a:ea typeface="+mn-lt"/>
                <a:cs typeface="Arial"/>
              </a:rPr>
              <a:t>eligible, </a:t>
            </a:r>
            <a:r>
              <a:rPr lang="en-GB" sz="1400" dirty="0">
                <a:latin typeface="Arial"/>
                <a:ea typeface="+mn-lt"/>
                <a:cs typeface="Arial"/>
              </a:rPr>
              <a:t>you’ll </a:t>
            </a:r>
            <a:r>
              <a:rPr lang="en-GB" sz="1400" dirty="0">
                <a:effectLst/>
                <a:latin typeface="Arial"/>
                <a:ea typeface="+mn-lt"/>
                <a:cs typeface="Arial"/>
              </a:rPr>
              <a:t>be paid automatically in the same way </a:t>
            </a:r>
            <a:r>
              <a:rPr lang="en-GB" sz="1400" dirty="0">
                <a:latin typeface="Arial"/>
                <a:ea typeface="+mn-lt"/>
                <a:cs typeface="Arial"/>
              </a:rPr>
              <a:t>you </a:t>
            </a:r>
            <a:r>
              <a:rPr lang="en-GB" sz="1400" dirty="0">
                <a:effectLst/>
                <a:latin typeface="Arial"/>
                <a:ea typeface="+mn-lt"/>
                <a:cs typeface="Arial"/>
              </a:rPr>
              <a:t>usually </a:t>
            </a:r>
            <a:r>
              <a:rPr lang="en-GB" sz="1400" dirty="0">
                <a:latin typeface="Arial"/>
                <a:ea typeface="+mn-lt"/>
                <a:cs typeface="Arial"/>
              </a:rPr>
              <a:t>get your </a:t>
            </a:r>
            <a:r>
              <a:rPr lang="en-GB" sz="1400" dirty="0">
                <a:effectLst/>
                <a:latin typeface="Arial"/>
                <a:ea typeface="+mn-lt"/>
                <a:cs typeface="Arial"/>
              </a:rPr>
              <a:t>benefit or tax credits</a:t>
            </a:r>
            <a:r>
              <a:rPr lang="en-GB" sz="1400" dirty="0">
                <a:latin typeface="Arial"/>
                <a:ea typeface="+mn-lt"/>
                <a:cs typeface="Arial"/>
              </a:rPr>
              <a:t>. This includes if you’re found to be eligible at a later date</a:t>
            </a:r>
            <a:r>
              <a:rPr lang="en-GB" sz="1400" dirty="0">
                <a:effectLst/>
                <a:latin typeface="Arial"/>
                <a:ea typeface="+mn-lt"/>
                <a:cs typeface="Arial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Will these benefits affect my other payments?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/>
                <a:cs typeface="Arial"/>
              </a:rPr>
              <a:t>These payments are not taxable and will not affect the benefits or tax credits you get.</a:t>
            </a:r>
            <a:r>
              <a:rPr lang="en-GB" sz="1400" dirty="0">
                <a:latin typeface="Arial"/>
                <a:ea typeface="Calibri"/>
                <a:cs typeface="Arial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Calibri"/>
                <a:cs typeface="Arial"/>
              </a:rPr>
              <a:t>How will I know if I’m eligible? What are the qualifying dates and requirements?</a:t>
            </a:r>
            <a:r>
              <a:rPr lang="en-GB" sz="1400" b="1" dirty="0">
                <a:solidFill>
                  <a:srgbClr val="1E613E"/>
                </a:solidFill>
                <a:latin typeface="Arial"/>
                <a:ea typeface="Calibri"/>
                <a:cs typeface="Arial"/>
              </a:rPr>
              <a:t> </a:t>
            </a:r>
            <a:endParaRPr lang="en-GB" sz="1400" b="1" dirty="0">
              <a:solidFill>
                <a:srgbClr val="1E613E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/>
                <a:cs typeface="Arial"/>
              </a:rPr>
              <a:t>You may be entitled to a Disability Cost of Living Payment of £150 if you’re getting any of any of the following benefits:</a:t>
            </a:r>
            <a:r>
              <a:rPr lang="en-GB" sz="1400" dirty="0">
                <a:latin typeface="Arial"/>
                <a:ea typeface="Calibri"/>
                <a:cs typeface="Arial"/>
              </a:rPr>
              <a:t> </a:t>
            </a:r>
            <a:endParaRPr lang="en-GB" sz="1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Attendance Allowance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Constant Attendance Allowance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Disability Living Allowance for adults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Disability Living Allowance for children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Personal Independence Payment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Adult Disability Payment (in Scotland)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Child Disability Payment (in Scotland)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Armed Forces Independence Payment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War Pension Mobility Supplement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/>
                <a:cs typeface="Arial"/>
              </a:rPr>
              <a:t>You must have received a payment of one of these benefits for 1 April 2023 to get the Disability Cost of Living Payment. </a:t>
            </a:r>
            <a:r>
              <a:rPr lang="en-GB" sz="1400" dirty="0">
                <a:latin typeface="Arial"/>
                <a:ea typeface="Calibri"/>
                <a:cs typeface="Arial"/>
              </a:rPr>
              <a:t>If</a:t>
            </a:r>
            <a:r>
              <a:rPr lang="en-GB" sz="1400" dirty="0">
                <a:effectLst/>
                <a:latin typeface="Arial"/>
                <a:ea typeface="Calibri"/>
                <a:cs typeface="Arial"/>
              </a:rPr>
              <a:t> you are later found to be entitled and have received a payment for the </a:t>
            </a:r>
            <a:r>
              <a:rPr lang="en-GB" sz="1400" dirty="0">
                <a:latin typeface="Arial"/>
                <a:ea typeface="Calibri"/>
                <a:cs typeface="Arial"/>
              </a:rPr>
              <a:t>1 April</a:t>
            </a:r>
            <a:r>
              <a:rPr lang="en-GB" sz="1400" dirty="0">
                <a:effectLst/>
                <a:latin typeface="Arial"/>
                <a:ea typeface="Calibri"/>
                <a:cs typeface="Arial"/>
              </a:rPr>
              <a:t> </a:t>
            </a:r>
            <a:r>
              <a:rPr lang="en-GB" sz="1400" dirty="0">
                <a:latin typeface="Arial"/>
                <a:ea typeface="Calibri"/>
                <a:cs typeface="Arial"/>
              </a:rPr>
              <a:t>2023</a:t>
            </a:r>
            <a:r>
              <a:rPr lang="en-GB" sz="1400" dirty="0">
                <a:effectLst/>
                <a:latin typeface="Arial"/>
                <a:ea typeface="Calibri"/>
                <a:cs typeface="Arial"/>
              </a:rPr>
              <a:t>, a Disability Cost of Living payment will be made to you automatically.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b="1" dirty="0">
              <a:solidFill>
                <a:srgbClr val="1E613E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Calibri"/>
                <a:cs typeface="Arial"/>
              </a:rPr>
              <a:t>What happens if I’m waiting for a decision on a benefit entitlement?</a:t>
            </a:r>
            <a:r>
              <a:rPr lang="en-GB" sz="1400" b="1" dirty="0">
                <a:solidFill>
                  <a:srgbClr val="1E613E"/>
                </a:solidFill>
                <a:latin typeface="Arial"/>
                <a:ea typeface="Calibri"/>
                <a:cs typeface="Arial"/>
              </a:rPr>
              <a:t> </a:t>
            </a:r>
            <a:endParaRPr lang="en-GB" sz="1400" b="1" dirty="0">
              <a:solidFill>
                <a:srgbClr val="1E613E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If this decision includes an award which covers 1 April 2023, the Disability Cost of Living Payment will be paid automatically. </a:t>
            </a:r>
            <a:endParaRPr lang="en-GB" sz="1400" b="1" dirty="0">
              <a:solidFill>
                <a:srgbClr val="1E613E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Calibri"/>
                <a:cs typeface="Arial"/>
              </a:rPr>
              <a:t>There is more than one disabled person in my household – what happens then? </a:t>
            </a:r>
            <a:endParaRPr lang="en-GB" sz="1400" b="1" dirty="0">
              <a:solidFill>
                <a:srgbClr val="1E613E"/>
              </a:solidFill>
              <a:latin typeface="Arial"/>
              <a:ea typeface="Calibri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/>
                <a:cs typeface="Arial"/>
              </a:rPr>
              <a:t>The Disability Cost of Living Payment is assessed on an individual basis. If a household has multiple disabled occupants, each eligible person will get a Disability Cost of Living Payment.</a:t>
            </a:r>
            <a:r>
              <a:rPr lang="en-GB" sz="1400" dirty="0">
                <a:latin typeface="Arial"/>
                <a:ea typeface="Calibri"/>
                <a:cs typeface="Arial"/>
              </a:rPr>
              <a:t> 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3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0AB110-B968-43BE-BA7D-4CEFD0AB3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417" y="227289"/>
            <a:ext cx="11391077" cy="766255"/>
          </a:xfrm>
          <a:prstGeom prst="rect">
            <a:avLst/>
          </a:prstGeom>
          <a:solidFill>
            <a:srgbClr val="1E6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FE64E-C155-4C5C-B926-B7A709E8A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4764" y="-304022"/>
            <a:ext cx="11142471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asked questions cont.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C1DC7-7810-427F-97A9-765DB9E5FB76}"/>
              </a:ext>
            </a:extLst>
          </p:cNvPr>
          <p:cNvSpPr txBox="1"/>
          <p:nvPr/>
        </p:nvSpPr>
        <p:spPr>
          <a:xfrm>
            <a:off x="365417" y="1366463"/>
            <a:ext cx="11391077" cy="5106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3" spcCol="1800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Calibri"/>
                <a:cs typeface="Arial"/>
              </a:rPr>
              <a:t>I haven’t got my Disability Cost of Living Payment what do I do?</a:t>
            </a:r>
            <a:r>
              <a:rPr lang="en-GB" sz="1400" b="1" dirty="0">
                <a:solidFill>
                  <a:srgbClr val="1E613E"/>
                </a:solidFill>
                <a:latin typeface="Arial"/>
                <a:ea typeface="Calibri"/>
                <a:cs typeface="Arial"/>
              </a:rPr>
              <a:t> </a:t>
            </a:r>
            <a:endParaRPr lang="en-GB" sz="1400" b="1" dirty="0">
              <a:solidFill>
                <a:srgbClr val="1E613E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The disability payment will start on 20 June 2023 and may take a few weeks before you see it in your account. </a:t>
            </a:r>
            <a:endParaRPr lang="en-GB" sz="1400" dirty="0"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/>
                <a:cs typeface="Arial"/>
              </a:rPr>
              <a:t>Most payments will be made by 4 July 2023. From the 5 July 2023 you will be able to report a missing cost of living payment online: </a:t>
            </a:r>
            <a:r>
              <a:rPr lang="en-GB" sz="1400" dirty="0">
                <a:latin typeface="Arial"/>
                <a:ea typeface="Calibri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en-GB" sz="1400" dirty="0">
                <a:effectLst/>
                <a:latin typeface="Arial"/>
                <a:ea typeface="Calibri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gov.uk/</a:t>
            </a:r>
            <a:r>
              <a:rPr lang="en-GB" sz="1400" dirty="0">
                <a:latin typeface="Arial"/>
                <a:ea typeface="Calibri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guidance/cost-of-living-payment</a:t>
            </a:r>
            <a:r>
              <a:rPr lang="en-GB" sz="1400" dirty="0">
                <a:effectLst/>
                <a:latin typeface="Arial"/>
                <a:ea typeface="Calibri"/>
                <a:cs typeface="Arial"/>
              </a:rPr>
              <a:t> You will not be able to report it as missing before this date as we will still be making some payments.</a:t>
            </a:r>
            <a:r>
              <a:rPr lang="en-GB" sz="1400" dirty="0">
                <a:latin typeface="Arial"/>
                <a:ea typeface="Calibri"/>
                <a:cs typeface="Arial"/>
              </a:rPr>
              <a:t> </a:t>
            </a:r>
            <a:endParaRPr lang="en-GB" sz="1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Calibri"/>
                <a:cs typeface="Arial"/>
              </a:rPr>
              <a:t>How can I tell if I’ve received my Disability Cost of Living payment? How will it show in my bank account?</a:t>
            </a:r>
            <a:r>
              <a:rPr lang="en-GB" sz="1400" b="1" dirty="0">
                <a:solidFill>
                  <a:srgbClr val="1E613E"/>
                </a:solidFill>
                <a:latin typeface="Arial"/>
                <a:ea typeface="Calibri"/>
                <a:cs typeface="Arial"/>
              </a:rPr>
              <a:t> </a:t>
            </a:r>
            <a:endParaRPr lang="en-GB" sz="1400" b="1" dirty="0">
              <a:solidFill>
                <a:srgbClr val="1E613E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Those who qualify for the disability payment will get their £150 in the same way they get their regular benefit payments. This will appear as your National Insurance Number followed by ‘DWPCOL’ in your bank account. </a:t>
            </a:r>
            <a:endParaRPr lang="en-GB" sz="1100" dirty="0"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Calibri"/>
                <a:cs typeface="Arial"/>
              </a:rPr>
              <a:t>If I receive the Disability Cost of Living payment, am I still entitled to the other means-tested Cost of Living payments? </a:t>
            </a:r>
            <a:r>
              <a:rPr lang="en-GB" sz="1400" dirty="0">
                <a:effectLst/>
                <a:latin typeface="Arial"/>
                <a:ea typeface="Calibri"/>
                <a:cs typeface="Arial"/>
              </a:rPr>
              <a:t>You may be able to get up to 5 payments to help with the cost of living if you’re getting certain benefits or tax credits.</a:t>
            </a:r>
            <a:r>
              <a:rPr lang="en-GB" sz="1400" dirty="0">
                <a:latin typeface="Arial"/>
                <a:ea typeface="Calibri"/>
                <a:cs typeface="Arial"/>
              </a:rPr>
              <a:t>  </a:t>
            </a:r>
            <a:endParaRPr lang="en-GB" sz="140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£301 Cost of Living Payment – April 2023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£150 Disability Cost of Living Payment – June 2023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£300 Cost of Living Payment – Autumn 2023 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Pensioner Cost of Living Payment – Winter 2023/24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£299 Cost of Living Payment – Spring 2024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/>
                <a:cs typeface="Arial"/>
              </a:rPr>
              <a:t>These payments are not taxable and will not affect the benefits or tax credits you get.</a:t>
            </a:r>
            <a:r>
              <a:rPr lang="en-GB" sz="1400" dirty="0">
                <a:latin typeface="Arial"/>
                <a:ea typeface="Calibri"/>
                <a:cs typeface="Arial"/>
              </a:rPr>
              <a:t>  </a:t>
            </a:r>
            <a:endParaRPr lang="en-GB" sz="1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/>
                <a:cs typeface="Arial"/>
              </a:rPr>
              <a:t>Receiving the Disability Cost of Living payment does not affect your entitlement to other means tested Cost of Living payments.</a:t>
            </a:r>
            <a:r>
              <a:rPr lang="en-GB" sz="1400" dirty="0">
                <a:latin typeface="Arial"/>
                <a:ea typeface="Calibri"/>
                <a:cs typeface="Arial"/>
              </a:rPr>
              <a:t> </a:t>
            </a:r>
            <a:endParaRPr lang="en-GB" sz="1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b="1" dirty="0">
              <a:solidFill>
                <a:srgbClr val="1E613E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Calibri"/>
                <a:cs typeface="Arial"/>
              </a:rPr>
              <a:t>I have applied for a disability benefit but have not yet been assessed. Will I still receive a Disability Cost of Living Payment?</a:t>
            </a:r>
            <a:r>
              <a:rPr lang="en-GB" sz="1400" b="1" dirty="0">
                <a:solidFill>
                  <a:srgbClr val="1E613E"/>
                </a:solidFill>
                <a:latin typeface="Arial"/>
                <a:ea typeface="Calibri"/>
                <a:cs typeface="Arial"/>
              </a:rPr>
              <a:t> </a:t>
            </a:r>
            <a:endParaRPr lang="en-GB" sz="1400" b="1" dirty="0">
              <a:solidFill>
                <a:srgbClr val="1E613E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After assessment, if the final decision includes an award which covers 1 April 2023, the Disability Cost of Living Payment will be paid automatically.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Do I need to do anything to get this money?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/>
                <a:cs typeface="Arial"/>
              </a:rPr>
              <a:t>You do not need to apply, payments will be made automatically to those who are eligible.</a:t>
            </a:r>
            <a:r>
              <a:rPr lang="en-GB" sz="1400" dirty="0">
                <a:latin typeface="Arial"/>
                <a:ea typeface="Calibri"/>
                <a:cs typeface="Arial"/>
              </a:rPr>
              <a:t> </a:t>
            </a:r>
            <a:endParaRPr lang="en-GB" sz="1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What happens if I don’t receive the money by the beginning of July?</a:t>
            </a:r>
            <a:r>
              <a:rPr lang="en-GB" sz="1400" b="1" dirty="0">
                <a:solidFill>
                  <a:srgbClr val="1E613E"/>
                </a:solidFill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GB" sz="1400" b="1" dirty="0">
              <a:solidFill>
                <a:srgbClr val="1E613E"/>
              </a:solidFill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Times New Roman" panose="02020603050405020304" pitchFamily="18" charset="0"/>
                <a:cs typeface="Arial"/>
              </a:rPr>
              <a:t>Most payments will be made by 4 July 2023. If you think you are eligible but haven’t received anything by 5 July you can report missing payments online: </a:t>
            </a:r>
            <a:r>
              <a:rPr lang="en-GB" sz="1400" dirty="0">
                <a:effectLst/>
                <a:latin typeface="Arial"/>
                <a:ea typeface="Times New Roman" panose="02020603050405020304" pitchFamily="18" charset="0"/>
                <a:cs typeface="Arial"/>
                <a:hlinkClick r:id="rId3"/>
              </a:rPr>
              <a:t>www.gov.uk/cost-of-living-payment</a:t>
            </a:r>
            <a:r>
              <a:rPr lang="en-GB" sz="1400" dirty="0">
                <a:latin typeface="Arial"/>
                <a:ea typeface="Times New Roman" panose="02020603050405020304" pitchFamily="18" charset="0"/>
                <a:cs typeface="Arial"/>
              </a:rPr>
              <a:t> </a:t>
            </a:r>
            <a:endParaRPr lang="en-GB" sz="1400" dirty="0">
              <a:effectLst/>
              <a:latin typeface="Arial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7336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B0AB110-B968-43BE-BA7D-4CEFD0AB34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417" y="227289"/>
            <a:ext cx="11391077" cy="766255"/>
          </a:xfrm>
          <a:prstGeom prst="rect">
            <a:avLst/>
          </a:prstGeom>
          <a:solidFill>
            <a:srgbClr val="1E6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FE64E-C155-4C5C-B926-B7A709E8A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24764" y="-304022"/>
            <a:ext cx="11142471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Frequently asked questions cont.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4C1DC7-7810-427F-97A9-765DB9E5FB76}"/>
              </a:ext>
            </a:extLst>
          </p:cNvPr>
          <p:cNvSpPr txBox="1"/>
          <p:nvPr/>
        </p:nvSpPr>
        <p:spPr>
          <a:xfrm>
            <a:off x="365417" y="1366463"/>
            <a:ext cx="11391077" cy="510625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3" spcCol="1800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Calibri"/>
                <a:cs typeface="Arial"/>
              </a:rPr>
              <a:t>I am currently asking for a reconsideration on/ appealing my disability benefit decision. If I’m successful, will I get a Disability Cost of Living Payment?</a:t>
            </a:r>
            <a:r>
              <a:rPr lang="en-GB" sz="1400" b="1" dirty="0">
                <a:solidFill>
                  <a:srgbClr val="1E613E"/>
                </a:solidFill>
                <a:latin typeface="Arial"/>
                <a:ea typeface="Calibri"/>
                <a:cs typeface="Arial"/>
              </a:rPr>
              <a:t> </a:t>
            </a:r>
            <a:endParaRPr lang="en-GB" sz="1400" b="1" dirty="0">
              <a:solidFill>
                <a:srgbClr val="1E613E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If the final decision includes an award which covers 1 April 2023, the Disability Cost of Living Payment will be paid automatically.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latin typeface="Arial"/>
                <a:cs typeface="Arial"/>
              </a:rPr>
              <a:t>I am in receipt of the higher/enhanced rate of the mobility component [of Disability Living Allowance or Personal Independence Payment] or Armed Forces Independence Payment or the War Pensioner Mobility Supplement and use this to lease a vehicle from Motability. Will I be entitled to a Disability Cost of Living Payment?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Arial"/>
                <a:cs typeface="Arial"/>
              </a:rPr>
              <a:t>Yes.  You will still be eligible for a Disability Cost of Living Payment as long as the mobility component was being paid and in place on the 1 April 2023.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Calibri"/>
                <a:cs typeface="Arial"/>
              </a:rPr>
              <a:t>I have been told I am not entitled to a Cost of Living Payment, how do I appeal the decision?</a:t>
            </a:r>
            <a:r>
              <a:rPr lang="en-GB" sz="1400" b="1" dirty="0">
                <a:solidFill>
                  <a:srgbClr val="1E613E"/>
                </a:solidFill>
                <a:latin typeface="Arial"/>
                <a:ea typeface="Calibri"/>
                <a:cs typeface="Arial"/>
              </a:rPr>
              <a:t> </a:t>
            </a:r>
            <a:endParaRPr lang="en-GB" sz="1400" b="1" dirty="0">
              <a:solidFill>
                <a:srgbClr val="1E613E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/>
                <a:cs typeface="Arial"/>
              </a:rPr>
              <a:t>The Disability Cost of Living Payment itself cannot be appealed.</a:t>
            </a:r>
            <a:r>
              <a:rPr lang="en-GB" sz="1400" dirty="0">
                <a:latin typeface="Arial"/>
                <a:ea typeface="Calibri"/>
                <a:cs typeface="Arial"/>
              </a:rPr>
              <a:t> </a:t>
            </a:r>
            <a:r>
              <a:rPr lang="en-GB" sz="1400" dirty="0">
                <a:effectLst/>
                <a:latin typeface="Arial"/>
                <a:ea typeface="Calibri"/>
                <a:cs typeface="Arial"/>
              </a:rPr>
              <a:t> You would need to ask for a mandatory reconsideration or appeal in relation to your eligibility to the </a:t>
            </a:r>
            <a:r>
              <a:rPr lang="en-GB" sz="1400" dirty="0">
                <a:latin typeface="Arial"/>
                <a:ea typeface="Calibri"/>
                <a:cs typeface="Arial"/>
              </a:rPr>
              <a:t>disability</a:t>
            </a:r>
            <a:r>
              <a:rPr lang="en-GB" sz="1400" dirty="0">
                <a:effectLst/>
                <a:latin typeface="Arial"/>
                <a:ea typeface="Calibri"/>
                <a:cs typeface="Arial"/>
              </a:rPr>
              <a:t> </a:t>
            </a:r>
            <a:r>
              <a:rPr lang="en-GB" sz="1400" dirty="0">
                <a:latin typeface="Arial"/>
                <a:ea typeface="Calibri"/>
                <a:cs typeface="Arial"/>
              </a:rPr>
              <a:t>benefit</a:t>
            </a:r>
            <a:r>
              <a:rPr lang="en-GB" sz="1400" dirty="0">
                <a:effectLst/>
                <a:latin typeface="Arial"/>
                <a:ea typeface="Calibri"/>
                <a:cs typeface="Arial"/>
              </a:rPr>
              <a:t> and have a payment made that covers the date of the 1 April 2023.</a:t>
            </a:r>
            <a:r>
              <a:rPr lang="en-GB" sz="1400" dirty="0">
                <a:latin typeface="Arial"/>
                <a:ea typeface="Calibri"/>
                <a:cs typeface="Arial"/>
              </a:rPr>
              <a:t> </a:t>
            </a:r>
            <a:endParaRPr lang="en-GB" sz="1400" dirty="0"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When will the second part of the £900 Cost of Living Payment be paid? </a:t>
            </a:r>
            <a:endParaRPr lang="en-GB" sz="1400" b="1" dirty="0">
              <a:solidFill>
                <a:srgbClr val="1E613E"/>
              </a:solidFill>
              <a:latin typeface="Arial"/>
              <a:ea typeface="Calibri" panose="020F0502020204030204" pitchFamily="34" charset="0"/>
              <a:cs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 panose="020F0502020204030204" pitchFamily="34" charset="0"/>
                <a:cs typeface="Arial"/>
              </a:rPr>
              <a:t>The second £300 payment will be paid during autumn 2023 for most people if eligible.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solidFill>
                  <a:srgbClr val="1E613E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Where can I access further cost of living advice?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effectLst/>
                <a:latin typeface="Arial"/>
                <a:ea typeface="Calibri"/>
                <a:cs typeface="Arial"/>
              </a:rPr>
              <a:t>For further information about the support available, please visit</a:t>
            </a:r>
            <a:r>
              <a:rPr lang="en-GB" sz="1400" dirty="0">
                <a:latin typeface="Arial"/>
                <a:ea typeface="Calibri"/>
                <a:cs typeface="Arial"/>
              </a:rPr>
              <a:t>: </a:t>
            </a:r>
            <a:r>
              <a:rPr lang="en-GB" sz="1400" dirty="0">
                <a:latin typeface="Arial"/>
                <a:ea typeface="Calibri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www.gov.uk/guidance/cost-of-living-payment</a:t>
            </a:r>
            <a:r>
              <a:rPr lang="en-GB" sz="1400" dirty="0">
                <a:latin typeface="Arial"/>
                <a:ea typeface="Calibri"/>
                <a:cs typeface="Arial"/>
              </a:rPr>
              <a:t> </a:t>
            </a:r>
            <a:endParaRPr lang="en-GB" sz="1400" dirty="0">
              <a:effectLst/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0865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8AD19E-10D9-4857-AD74-A9099B8B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5417" y="227289"/>
            <a:ext cx="11623910" cy="766255"/>
          </a:xfrm>
          <a:prstGeom prst="rect">
            <a:avLst/>
          </a:prstGeom>
          <a:solidFill>
            <a:srgbClr val="1E6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1FE64E-C155-4C5C-B926-B7A709E8A92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349" y="301393"/>
            <a:ext cx="12058650" cy="692151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/>
                <a:ea typeface="+mj-lt"/>
                <a:cs typeface="Arial"/>
              </a:rPr>
              <a:t>Social media assets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ea typeface="+mj-lt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895888-E3DA-9B85-D6B2-5A97C3F2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11328" y="5353957"/>
            <a:ext cx="654143" cy="654143"/>
          </a:xfrm>
          <a:prstGeom prst="ellipse">
            <a:avLst/>
          </a:prstGeom>
          <a:solidFill>
            <a:srgbClr val="1E6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3BD6E8-A160-1C7D-9D61-6DA71B405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14695" y="5561435"/>
            <a:ext cx="4233265" cy="1082104"/>
          </a:xfrm>
          <a:prstGeom prst="rect">
            <a:avLst/>
          </a:prstGeom>
          <a:solidFill>
            <a:srgbClr val="1E6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B8FCEADF-C7CF-160F-BED0-9C7DFB7D1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992011">
            <a:off x="11669373" y="5535002"/>
            <a:ext cx="293716" cy="251013"/>
          </a:xfrm>
          <a:prstGeom prst="leftArrow">
            <a:avLst>
              <a:gd name="adj1" fmla="val 45584"/>
              <a:gd name="adj2" fmla="val 8753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D617FEB-D18A-8058-53E8-6E6DBA902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67291" y="5409393"/>
            <a:ext cx="543269" cy="54326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6D90EA59-C18A-9904-6DA3-D04C48A79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70690"/>
              </p:ext>
            </p:extLst>
          </p:nvPr>
        </p:nvGraphicFramePr>
        <p:xfrm>
          <a:off x="388289" y="1241420"/>
          <a:ext cx="11601038" cy="5263981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615540">
                  <a:extLst>
                    <a:ext uri="{9D8B030D-6E8A-4147-A177-3AD203B41FA5}">
                      <a16:colId xmlns:a16="http://schemas.microsoft.com/office/drawing/2014/main" val="3775436599"/>
                    </a:ext>
                  </a:extLst>
                </a:gridCol>
                <a:gridCol w="7985498">
                  <a:extLst>
                    <a:ext uri="{9D8B030D-6E8A-4147-A177-3AD203B41FA5}">
                      <a16:colId xmlns:a16="http://schemas.microsoft.com/office/drawing/2014/main" val="37469865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Example asset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17623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Suggested supporting copy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62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079979"/>
                  </a:ext>
                </a:extLst>
              </a:tr>
              <a:tr h="149086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If you receive certain disability benefits you could be due an additional Cost of Living Payment.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5157016"/>
                  </a:ext>
                </a:extLst>
              </a:tr>
              <a:tr h="139147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From 20 June those who qualify will automatically receive a Disability Cost of Living Payment.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894901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b="1" dirty="0"/>
                        <a:t>To use from 5 July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1F8C54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800" b="0" i="0" u="none" strike="noStrike" baseline="0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8C54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146721"/>
                  </a:ext>
                </a:extLst>
              </a:tr>
              <a:tr h="1639956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dirty="0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baseline="0" noProof="0" dirty="0">
                          <a:solidFill>
                            <a:srgbClr val="000000"/>
                          </a:solidFill>
                          <a:latin typeface="Calibri"/>
                        </a:rPr>
                        <a:t>You can now report missing Disability Cost of Living Payments online.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460893"/>
                  </a:ext>
                </a:extLst>
              </a:tr>
            </a:tbl>
          </a:graphicData>
        </a:graphic>
      </p:graphicFrame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629B3B3D-D0B1-606A-8150-423EFDFE0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226" y="1770269"/>
            <a:ext cx="1219201" cy="1208157"/>
          </a:xfrm>
          <a:prstGeom prst="rect">
            <a:avLst/>
          </a:prstGeom>
        </p:spPr>
      </p:pic>
      <p:pic>
        <p:nvPicPr>
          <p:cNvPr id="3" name="Picture 4" descr="Diagram&#10;&#10;Description automatically generated">
            <a:extLst>
              <a:ext uri="{FF2B5EF4-FFF2-40B4-BE49-F238E27FC236}">
                <a16:creationId xmlns:a16="http://schemas.microsoft.com/office/drawing/2014/main" id="{C4C54468-BF17-7DC6-E96B-EC845E5C0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226" y="3194878"/>
            <a:ext cx="1219201" cy="1208157"/>
          </a:xfrm>
          <a:prstGeom prst="rect">
            <a:avLst/>
          </a:prstGeom>
        </p:spPr>
      </p:pic>
      <p:pic>
        <p:nvPicPr>
          <p:cNvPr id="5" name="Picture 7" descr="Diagram&#10;&#10;Description automatically generated">
            <a:extLst>
              <a:ext uri="{FF2B5EF4-FFF2-40B4-BE49-F238E27FC236}">
                <a16:creationId xmlns:a16="http://schemas.microsoft.com/office/drawing/2014/main" id="{7B218F11-A337-B8B7-7F0C-D4533F887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226" y="5083313"/>
            <a:ext cx="1219201" cy="1197114"/>
          </a:xfrm>
          <a:prstGeom prst="rect">
            <a:avLst/>
          </a:prstGeom>
        </p:spPr>
      </p:pic>
      <p:sp>
        <p:nvSpPr>
          <p:cNvPr id="19" name="TextBox 4">
            <a:extLst>
              <a:ext uri="{FF2B5EF4-FFF2-40B4-BE49-F238E27FC236}">
                <a16:creationId xmlns:a16="http://schemas.microsoft.com/office/drawing/2014/main" id="{347C671B-7D32-8E38-7737-C9BA3F78B786}"/>
              </a:ext>
            </a:extLst>
          </p:cNvPr>
          <p:cNvSpPr txBox="1"/>
          <p:nvPr/>
        </p:nvSpPr>
        <p:spPr>
          <a:xfrm>
            <a:off x="7830105" y="5686342"/>
            <a:ext cx="4069104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Download social assets in 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English</a:t>
            </a:r>
            <a:r>
              <a:rPr lang="en-US" sz="14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 and 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Welsh</a:t>
            </a:r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400" b="1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from our online toolkit. </a:t>
            </a:r>
            <a:endParaRPr lang="en-US">
              <a:solidFill>
                <a:schemeClr val="bg1">
                  <a:lumMod val="95000"/>
                </a:schemeClr>
              </a:solidFill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58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8aa48ac-208f-4680-9244-2c2beb652f1d">
      <UserInfo>
        <DisplayName>Driscoll Jennifer DWP NEPT</DisplayName>
        <AccountId>992</AccountId>
        <AccountType/>
      </UserInfo>
      <UserInfo>
        <DisplayName>Gosney Helen DWP SHEFFIELD HARTSHEAD SQUARE</DisplayName>
        <AccountId>134</AccountId>
        <AccountType/>
      </UserInfo>
      <UserInfo>
        <DisplayName>Bailey Tom DWP DWP COMMUNICATIONS</DisplayName>
        <AccountId>74</AccountId>
        <AccountType/>
      </UserInfo>
      <UserInfo>
        <DisplayName>Harvey Laurence DWP DWP COMMUNICATIONS</DisplayName>
        <AccountId>28</AccountId>
        <AccountType/>
      </UserInfo>
      <UserInfo>
        <DisplayName>Ryans Emily DWP CAXTON HOUSE</DisplayName>
        <AccountId>993</AccountId>
        <AccountType/>
      </UserInfo>
      <UserInfo>
        <DisplayName>Old Iona JCP COVENTRY</DisplayName>
        <AccountId>994</AccountId>
        <AccountType/>
      </UserInfo>
      <UserInfo>
        <DisplayName>Worthington Steve DWP QUARRY HOUSE</DisplayName>
        <AccountId>121</AccountId>
        <AccountType/>
      </UserInfo>
      <UserInfo>
        <DisplayName>Say Kate PROFESSIONAL SERVICES DWP COMMUNICATIONS</DisplayName>
        <AccountId>58</AccountId>
        <AccountType/>
      </UserInfo>
      <UserInfo>
        <DisplayName>Woodward Katie DWP COMMUNICATIONS DIRECTORATE</DisplayName>
        <AccountId>14</AccountId>
        <AccountType/>
      </UserInfo>
      <UserInfo>
        <DisplayName>Marriott James DWP COMMUNICATIONS DIRECTORATE</DisplayName>
        <AccountId>15</AccountId>
        <AccountType/>
      </UserInfo>
      <UserInfo>
        <DisplayName>East Will DWP COMMUNICATIONS</DisplayName>
        <AccountId>62</AccountId>
        <AccountType/>
      </UserInfo>
      <UserInfo>
        <DisplayName>Hoyal Johanna POLICY GROUP LABOUR MARKET</DisplayName>
        <AccountId>1774</AccountId>
        <AccountType/>
      </UserInfo>
      <UserInfo>
        <DisplayName>Salter Alice DWP COMMUNICATIONS</DisplayName>
        <AccountId>50</AccountId>
        <AccountType/>
      </UserInfo>
      <UserInfo>
        <DisplayName>Howard Max DWP COMMUNICATIONS DIRECTORATE</DisplayName>
        <AccountId>1814</AccountId>
        <AccountType/>
      </UserInfo>
      <UserInfo>
        <DisplayName>Smith Jenni DWP COMMUNICATIONS</DisplayName>
        <AccountId>26</AccountId>
        <AccountType/>
      </UserInfo>
      <UserInfo>
        <DisplayName>Capanna Michaela DWP COMMUNICATIONS DIRECTORATE</DisplayName>
        <AccountId>51</AccountId>
        <AccountType/>
      </UserInfo>
    </SharedWithUsers>
    <_ip_UnifiedCompliancePolicyUIAction xmlns="http://schemas.microsoft.com/sharepoint/v3" xsi:nil="true"/>
    <TaxCatchAll xmlns="a04dbe3e-63b4-48d2-9d03-f0eb0c7bc09d" xsi:nil="true"/>
    <_ip_UnifiedCompliancePolicyProperties xmlns="http://schemas.microsoft.com/sharepoint/v3" xsi:nil="true"/>
    <lcf76f155ced4ddcb4097134ff3c332f xmlns="4907b6fc-6914-4bd5-852b-d5ad3b26c346">
      <Terms xmlns="http://schemas.microsoft.com/office/infopath/2007/PartnerControls"/>
    </lcf76f155ced4ddcb4097134ff3c332f>
    <Notes xmlns="4907b6fc-6914-4bd5-852b-d5ad3b26c34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78959C6F4B9549AA55139B8996A9E1" ma:contentTypeVersion="20" ma:contentTypeDescription="Create a new document." ma:contentTypeScope="" ma:versionID="b6b74e1459300a7c5b9d5475c31ef996">
  <xsd:schema xmlns:xsd="http://www.w3.org/2001/XMLSchema" xmlns:xs="http://www.w3.org/2001/XMLSchema" xmlns:p="http://schemas.microsoft.com/office/2006/metadata/properties" xmlns:ns1="http://schemas.microsoft.com/sharepoint/v3" xmlns:ns2="4907b6fc-6914-4bd5-852b-d5ad3b26c346" xmlns:ns3="b8aa48ac-208f-4680-9244-2c2beb652f1d" xmlns:ns4="a04dbe3e-63b4-48d2-9d03-f0eb0c7bc09d" targetNamespace="http://schemas.microsoft.com/office/2006/metadata/properties" ma:root="true" ma:fieldsID="a9d473b2a79dfb4b62478c1fc834a614" ns1:_="" ns2:_="" ns3:_="" ns4:_="">
    <xsd:import namespace="http://schemas.microsoft.com/sharepoint/v3"/>
    <xsd:import namespace="4907b6fc-6914-4bd5-852b-d5ad3b26c346"/>
    <xsd:import namespace="b8aa48ac-208f-4680-9244-2c2beb652f1d"/>
    <xsd:import namespace="a04dbe3e-63b4-48d2-9d03-f0eb0c7bc0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7b6fc-6914-4bd5-852b-d5ad3b26c3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33ebcec-c535-4b75-bbfd-3283b9d62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a48ac-208f-4680-9244-2c2beb652f1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dbe3e-63b4-48d2-9d03-f0eb0c7bc09d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b6f734d6-fc1c-467d-a4e0-f0f50b11019d}" ma:internalName="TaxCatchAll" ma:showField="CatchAllData" ma:web="b8aa48ac-208f-4680-9244-2c2beb652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DBF3B-A928-4ADD-BF89-6BF1B31AF5F7}">
  <ds:schemaRefs>
    <ds:schemaRef ds:uri="0aea2c1b-7976-46ce-b039-364e0c197e6c"/>
    <ds:schemaRef ds:uri="4907b6fc-6914-4bd5-852b-d5ad3b26c346"/>
    <ds:schemaRef ds:uri="83b6a4d0-e378-4155-a68e-78edd89cec80"/>
    <ds:schemaRef ds:uri="a04dbe3e-63b4-48d2-9d03-f0eb0c7bc09d"/>
    <ds:schemaRef ds:uri="b8aa48ac-208f-4680-9244-2c2beb652f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23749C3-0F57-4D08-B8BA-24B4958830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53CC0C-8E0F-4411-B22B-3604C1B30BAE}">
  <ds:schemaRefs>
    <ds:schemaRef ds:uri="4907b6fc-6914-4bd5-852b-d5ad3b26c346"/>
    <ds:schemaRef ds:uri="a04dbe3e-63b4-48d2-9d03-f0eb0c7bc09d"/>
    <ds:schemaRef ds:uri="b8aa48ac-208f-4680-9244-2c2beb652f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</TotalTime>
  <Words>2045</Words>
  <Application>Microsoft Office PowerPoint</Application>
  <PresentationFormat>Widescreen</PresentationFormat>
  <Paragraphs>152</Paragraphs>
  <Slides>12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Custom Design</vt:lpstr>
      <vt:lpstr>1_Custom Design</vt:lpstr>
      <vt:lpstr>Communicating Help for Households and Cost of Living Payments</vt:lpstr>
      <vt:lpstr>How to talk about Help for Households and the Cost of Living Payments with your customers</vt:lpstr>
      <vt:lpstr>Cost of living payment windows at a glance</vt:lpstr>
      <vt:lpstr>Help for Households - What people need to know </vt:lpstr>
      <vt:lpstr>PowerPoint Presentation</vt:lpstr>
      <vt:lpstr>Frequently asked questions</vt:lpstr>
      <vt:lpstr>Frequently asked questions cont.</vt:lpstr>
      <vt:lpstr>Frequently asked questions cont.</vt:lpstr>
      <vt:lpstr>Social media assets</vt:lpstr>
      <vt:lpstr>Newsletter copy</vt:lpstr>
      <vt:lpstr>Accessible products</vt:lpstr>
      <vt:lpstr>Useful links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Employers' and Partners' Toolkit March 2022  Way to Work</dc:title>
  <dc:creator>Harvey Laurence DWP DWP COMMUNICATIONS</dc:creator>
  <cp:lastModifiedBy>Hibbert Sian DWP COMMUNICATIONS DIRECTORATE</cp:lastModifiedBy>
  <cp:revision>262</cp:revision>
  <dcterms:created xsi:type="dcterms:W3CDTF">2022-02-16T13:26:35Z</dcterms:created>
  <dcterms:modified xsi:type="dcterms:W3CDTF">2023-06-16T10:18:21Z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0x0101006778959C6F4B9549AA55139B8996A9E1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  <property fmtid="{D5CDD505-2E9C-101B-9397-08002B2CF9AE}" pid="7" name="MSIP_Label_f9af038e-07b4-4369-a678-c835687cb272_Enabled">
    <vt:lpwstr>true</vt:lpwstr>
  </property>
  <property fmtid="{D5CDD505-2E9C-101B-9397-08002B2CF9AE}" pid="8" name="MSIP_Label_f9af038e-07b4-4369-a678-c835687cb272_SetDate">
    <vt:lpwstr>2022-10-11T08:26:01Z</vt:lpwstr>
  </property>
  <property fmtid="{D5CDD505-2E9C-101B-9397-08002B2CF9AE}" pid="9" name="MSIP_Label_f9af038e-07b4-4369-a678-c835687cb272_Method">
    <vt:lpwstr>Standard</vt:lpwstr>
  </property>
  <property fmtid="{D5CDD505-2E9C-101B-9397-08002B2CF9AE}" pid="10" name="MSIP_Label_f9af038e-07b4-4369-a678-c835687cb272_Name">
    <vt:lpwstr>OFFICIAL</vt:lpwstr>
  </property>
  <property fmtid="{D5CDD505-2E9C-101B-9397-08002B2CF9AE}" pid="11" name="MSIP_Label_f9af038e-07b4-4369-a678-c835687cb272_SiteId">
    <vt:lpwstr>ac52f73c-fd1a-4a9a-8e7a-4a248f3139e1</vt:lpwstr>
  </property>
  <property fmtid="{D5CDD505-2E9C-101B-9397-08002B2CF9AE}" pid="12" name="MSIP_Label_f9af038e-07b4-4369-a678-c835687cb272_ActionId">
    <vt:lpwstr>01af8c19-cc57-49a2-abce-a2332a205189</vt:lpwstr>
  </property>
  <property fmtid="{D5CDD505-2E9C-101B-9397-08002B2CF9AE}" pid="13" name="MSIP_Label_f9af038e-07b4-4369-a678-c835687cb272_ContentBits">
    <vt:lpwstr>2</vt:lpwstr>
  </property>
</Properties>
</file>